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sldIdLst>
    <p:sldId id="256" r:id="rId2"/>
    <p:sldId id="257" r:id="rId3"/>
    <p:sldId id="259" r:id="rId4"/>
    <p:sldId id="261" r:id="rId5"/>
    <p:sldId id="260"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9" r:id="rId23"/>
    <p:sldId id="278" r:id="rId24"/>
    <p:sldId id="280" r:id="rId25"/>
    <p:sldId id="281" r:id="rId26"/>
    <p:sldId id="282" r:id="rId27"/>
    <p:sldId id="283" r:id="rId28"/>
    <p:sldId id="285" r:id="rId29"/>
    <p:sldId id="284" r:id="rId30"/>
    <p:sldId id="286" r:id="rId31"/>
    <p:sldId id="287" r:id="rId32"/>
    <p:sldId id="288" r:id="rId33"/>
    <p:sldId id="289" r:id="rId34"/>
    <p:sldId id="291" r:id="rId35"/>
    <p:sldId id="290" r:id="rId36"/>
    <p:sldId id="292" r:id="rId37"/>
    <p:sldId id="293" r:id="rId38"/>
    <p:sldId id="294" r:id="rId39"/>
    <p:sldId id="295" r:id="rId40"/>
    <p:sldId id="296" r:id="rId41"/>
    <p:sldId id="297" r:id="rId42"/>
    <p:sldId id="298" r:id="rId43"/>
    <p:sldId id="299" r:id="rId44"/>
    <p:sldId id="301" r:id="rId45"/>
    <p:sldId id="300"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11"/>
    <a:srgbClr val="47A5F3"/>
    <a:srgbClr val="2B30FF"/>
    <a:srgbClr val="350048"/>
    <a:srgbClr val="601700"/>
    <a:srgbClr val="F6E56A"/>
    <a:srgbClr val="FBE197"/>
    <a:srgbClr val="C125FF"/>
    <a:srgbClr val="5EEC3C"/>
    <a:srgbClr val="FFA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1" autoAdjust="0"/>
    <p:restoredTop sz="92337" autoAdjust="0"/>
  </p:normalViewPr>
  <p:slideViewPr>
    <p:cSldViewPr>
      <p:cViewPr varScale="1">
        <p:scale>
          <a:sx n="82" d="100"/>
          <a:sy n="82" d="100"/>
        </p:scale>
        <p:origin x="360" y="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16</a:t>
            </a:fld>
            <a:endParaRPr lang="en-US"/>
          </a:p>
        </p:txBody>
      </p:sp>
    </p:spTree>
    <p:extLst>
      <p:ext uri="{BB962C8B-B14F-4D97-AF65-F5344CB8AC3E}">
        <p14:creationId xmlns:p14="http://schemas.microsoft.com/office/powerpoint/2010/main" val="3939637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09871" y="3487980"/>
            <a:ext cx="2137870" cy="1527050"/>
          </a:xfrm>
        </p:spPr>
        <p:txBody>
          <a:bodyPr>
            <a:normAutofit/>
          </a:bodyPr>
          <a:lstStyle>
            <a:lvl1pPr marL="0" indent="0" algn="l">
              <a:buNone/>
              <a:defRPr sz="2800" b="0" i="0">
                <a:solidFill>
                  <a:srgbClr val="2B30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t>
            </a:r>
          </a:p>
          <a:p>
            <a:r>
              <a:rPr lang="en-US" dirty="0"/>
              <a:t>edit Master subtitle style</a:t>
            </a:r>
          </a:p>
        </p:txBody>
      </p:sp>
      <p:sp>
        <p:nvSpPr>
          <p:cNvPr id="2" name="Title 1"/>
          <p:cNvSpPr>
            <a:spLocks noGrp="1"/>
          </p:cNvSpPr>
          <p:nvPr>
            <p:ph type="ctrTitle" hasCustomPrompt="1"/>
          </p:nvPr>
        </p:nvSpPr>
        <p:spPr>
          <a:xfrm>
            <a:off x="448964" y="3182570"/>
            <a:ext cx="6108201" cy="122164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739290"/>
            <a:ext cx="7940660" cy="763525"/>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502815"/>
            <a:ext cx="7940660" cy="3206806"/>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6413610" cy="916229"/>
          </a:xfrm>
          <a:noFill/>
        </p:spPr>
        <p:txBody>
          <a:bodyPr>
            <a:normAutofit/>
          </a:bodyPr>
          <a:lstStyle>
            <a:lvl1pPr algn="l">
              <a:defRPr sz="360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7405"/>
            <a:ext cx="6413610" cy="335951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093365" cy="787760"/>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55520"/>
            <a:ext cx="4040188"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90575"/>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6"/>
            <a:ext cx="4041775" cy="229057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6/19/2023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pacex/40126461411/"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nasahqphoto/51133241883/" TargetMode="External"/><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nasahqphoto/49956692633/"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spacex/26428479314/"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eople/130608600@N05/"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www.flickr.com/photos/spacexphotos/2366065351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ace.stackexchange.com/questions/13935/how-does-the-falcon-9-first-stage-avoid-burning-up-on-re-entry" TargetMode="External"/><Relationship Id="rId7"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eople/130608600@N05/"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flickr.com/photos/nasamarshall/32590046350/" TargetMode="External"/><Relationship Id="rId7" Type="http://schemas.openxmlformats.org/officeDocument/2006/relationships/image" Target="../media/image44.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586103/"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hyperlink" Target="https://www.flickr.com/photos/spacexphotos/16169087563/in/faves-dicky100/" TargetMode="External"/><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pixabay.com/en/rocket-launch-night-trajectory-693236/" TargetMode="External"/><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www.flickr.com/photos/spacexphotos/23660653516/"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spacex/49956109671/" TargetMode="Externa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spacexphotos/24175842475/"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586092/"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458115" y="3029865"/>
            <a:ext cx="10698500" cy="3817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467265" y="3234687"/>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ubtítulo 4">
            <a:extLst>
              <a:ext uri="{FF2B5EF4-FFF2-40B4-BE49-F238E27FC236}">
                <a16:creationId xmlns:a16="http://schemas.microsoft.com/office/drawing/2014/main" id="{EE08967C-C2A6-88E9-B8F4-7E3FB3260FC5}"/>
              </a:ext>
            </a:extLst>
          </p:cNvPr>
          <p:cNvSpPr>
            <a:spLocks noGrp="1"/>
          </p:cNvSpPr>
          <p:nvPr>
            <p:ph type="subTitle" idx="1"/>
          </p:nvPr>
        </p:nvSpPr>
        <p:spPr>
          <a:xfrm>
            <a:off x="6709870" y="3793390"/>
            <a:ext cx="2137870" cy="1527050"/>
          </a:xfrm>
        </p:spPr>
        <p:txBody>
          <a:bodyPr>
            <a:normAutofit/>
          </a:bodyPr>
          <a:lstStyle/>
          <a:p>
            <a:r>
              <a:rPr lang="pt-BR" sz="2200" dirty="0">
                <a:solidFill>
                  <a:schemeClr val="bg1"/>
                </a:solidFill>
                <a:latin typeface="Aharoni" panose="02010803020104030203" pitchFamily="2" charset="-79"/>
                <a:cs typeface="Aharoni" panose="02010803020104030203" pitchFamily="2" charset="-79"/>
              </a:rPr>
              <a:t>Denise Jeannie Marti</a:t>
            </a:r>
          </a:p>
          <a:p>
            <a:r>
              <a:rPr lang="pt-BR" sz="2200" dirty="0">
                <a:solidFill>
                  <a:schemeClr val="bg1"/>
                </a:solidFill>
                <a:latin typeface="Aharoni" panose="02010803020104030203" pitchFamily="2" charset="-79"/>
                <a:cs typeface="Aharoni" panose="02010803020104030203" pitchFamily="2" charset="-79"/>
              </a:rPr>
              <a:t>06/12/2023</a:t>
            </a:r>
          </a:p>
          <a:p>
            <a:endParaRPr lang="pt-BR" dirty="0"/>
          </a:p>
        </p:txBody>
      </p:sp>
      <p:sp>
        <p:nvSpPr>
          <p:cNvPr id="2" name="Title 1"/>
          <p:cNvSpPr>
            <a:spLocks noGrp="1"/>
          </p:cNvSpPr>
          <p:nvPr>
            <p:ph type="ctrTitle"/>
          </p:nvPr>
        </p:nvSpPr>
        <p:spPr>
          <a:xfrm>
            <a:off x="296260" y="3640685"/>
            <a:ext cx="6108201" cy="1221640"/>
          </a:xfrm>
        </p:spPr>
        <p:txBody>
          <a:bodyPr>
            <a:noAutofit/>
          </a:bodyPr>
          <a:lstStyle/>
          <a:p>
            <a:r>
              <a:rPr lang="en-US" sz="2800" dirty="0"/>
              <a:t>IBM Data Science Capstone </a:t>
            </a:r>
            <a:br>
              <a:rPr lang="en-US" sz="2800" dirty="0"/>
            </a:br>
            <a:r>
              <a:rPr lang="en-US" sz="2800" dirty="0"/>
              <a:t>Project – </a:t>
            </a:r>
            <a:r>
              <a:rPr lang="en-US" sz="2800" dirty="0" err="1"/>
              <a:t>SpaceY</a:t>
            </a:r>
            <a:r>
              <a:rPr lang="en-US" sz="2800" dirty="0"/>
              <a:t> </a:t>
            </a:r>
            <a:br>
              <a:rPr lang="en-US" sz="2800" dirty="0"/>
            </a:br>
            <a:r>
              <a:rPr lang="pt-BR" sz="2800" dirty="0" err="1"/>
              <a:t>Price</a:t>
            </a:r>
            <a:r>
              <a:rPr lang="pt-BR" sz="2800" dirty="0"/>
              <a:t> for </a:t>
            </a:r>
            <a:r>
              <a:rPr lang="pt-BR" sz="2800" dirty="0" err="1"/>
              <a:t>Each</a:t>
            </a:r>
            <a:r>
              <a:rPr lang="pt-BR" sz="2800" dirty="0"/>
              <a:t> </a:t>
            </a:r>
            <a:r>
              <a:rPr lang="pt-BR" sz="2800" dirty="0" err="1"/>
              <a:t>Launch</a:t>
            </a:r>
            <a:r>
              <a:rPr lang="en-US" sz="2800" dirty="0"/>
              <a:t> </a:t>
            </a:r>
          </a:p>
        </p:txBody>
      </p:sp>
      <p:cxnSp>
        <p:nvCxnSpPr>
          <p:cNvPr id="14" name="Conector reto 13">
            <a:extLst>
              <a:ext uri="{FF2B5EF4-FFF2-40B4-BE49-F238E27FC236}">
                <a16:creationId xmlns:a16="http://schemas.microsoft.com/office/drawing/2014/main" id="{1B7041A1-CC6F-24FA-88FD-A78B4735B2F6}"/>
              </a:ext>
            </a:extLst>
          </p:cNvPr>
          <p:cNvCxnSpPr/>
          <p:nvPr/>
        </p:nvCxnSpPr>
        <p:spPr>
          <a:xfrm>
            <a:off x="6557165" y="3664920"/>
            <a:ext cx="0" cy="135011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WRANGLING– Landing </a:t>
            </a:r>
            <a:r>
              <a:rPr lang="pt-BR" sz="3200" dirty="0" err="1">
                <a:solidFill>
                  <a:srgbClr val="47A5F3"/>
                </a:solidFill>
                <a:latin typeface="+mj-lt"/>
              </a:rPr>
              <a:t>Outcoming</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Landing was not always successful.</a:t>
            </a:r>
          </a:p>
          <a:p>
            <a:pPr marL="285750" indent="-285750">
              <a:buFont typeface="Arial" panose="020B0604020202020204" pitchFamily="34" charset="0"/>
              <a:buChar char="•"/>
            </a:pPr>
            <a:r>
              <a:rPr lang="en-US" sz="1600" dirty="0">
                <a:solidFill>
                  <a:schemeClr val="bg1"/>
                </a:solidFill>
              </a:rPr>
              <a:t>True Ocean:  successful landing to a specific region of the ocean.</a:t>
            </a:r>
          </a:p>
          <a:p>
            <a:pPr marL="285750" indent="-285750">
              <a:buFont typeface="Arial" panose="020B0604020202020204" pitchFamily="34" charset="0"/>
              <a:buChar char="•"/>
            </a:pPr>
            <a:endParaRPr lang="en-US" sz="1600" dirty="0">
              <a:solidFill>
                <a:schemeClr val="bg1"/>
              </a:solidFill>
            </a:endParaRPr>
          </a:p>
          <a:p>
            <a:r>
              <a:rPr lang="en-US" sz="1600" dirty="0">
                <a:solidFill>
                  <a:srgbClr val="47A5F3"/>
                </a:solidFill>
              </a:rPr>
              <a:t>Basic Information: </a:t>
            </a:r>
          </a:p>
          <a:p>
            <a:pPr marL="285750" indent="-285750">
              <a:buFont typeface="Wingdings" panose="05000000000000000000" pitchFamily="2" charset="2"/>
              <a:buChar char="ü"/>
            </a:pPr>
            <a:r>
              <a:rPr lang="en-US" sz="1600" dirty="0">
                <a:solidFill>
                  <a:schemeClr val="bg1"/>
                </a:solidFill>
              </a:rPr>
              <a:t>False Ocean: an unsuccessful landing to a specific region of ocean;</a:t>
            </a:r>
          </a:p>
          <a:p>
            <a:pPr marL="285750" indent="-285750">
              <a:buFont typeface="Wingdings" panose="05000000000000000000" pitchFamily="2" charset="2"/>
              <a:buChar char="ü"/>
            </a:pPr>
            <a:r>
              <a:rPr lang="en-US" sz="1600" dirty="0">
                <a:solidFill>
                  <a:schemeClr val="bg1"/>
                </a:solidFill>
              </a:rPr>
              <a:t>True RTLS:  had a successful landing on a ground pad;</a:t>
            </a:r>
          </a:p>
          <a:p>
            <a:pPr marL="285750" indent="-285750">
              <a:buFont typeface="Wingdings" panose="05000000000000000000" pitchFamily="2" charset="2"/>
              <a:buChar char="ü"/>
            </a:pPr>
            <a:r>
              <a:rPr lang="en-US" sz="1600" dirty="0">
                <a:solidFill>
                  <a:schemeClr val="bg1"/>
                </a:solidFill>
              </a:rPr>
              <a:t>False RTLS: an unsuccessful landing on a ground pad;</a:t>
            </a:r>
          </a:p>
          <a:p>
            <a:pPr marL="285750" indent="-285750">
              <a:buFont typeface="Wingdings" panose="05000000000000000000" pitchFamily="2" charset="2"/>
              <a:buChar char="ü"/>
            </a:pPr>
            <a:r>
              <a:rPr lang="en-US" sz="1600" dirty="0">
                <a:solidFill>
                  <a:schemeClr val="bg1"/>
                </a:solidFill>
              </a:rPr>
              <a:t>True ASDS: had a successful landing on a drone ship;</a:t>
            </a:r>
          </a:p>
          <a:p>
            <a:pPr marL="285750" indent="-285750">
              <a:buFont typeface="Wingdings" panose="05000000000000000000" pitchFamily="2" charset="2"/>
              <a:buChar char="ü"/>
            </a:pPr>
            <a:r>
              <a:rPr lang="en-US" sz="1600" dirty="0">
                <a:solidFill>
                  <a:schemeClr val="bg1"/>
                </a:solidFill>
              </a:rPr>
              <a:t>False ASDS: an unsuccessful landing on drone ship;</a:t>
            </a:r>
          </a:p>
          <a:p>
            <a:pPr marL="285750" indent="-285750">
              <a:buFont typeface="Wingdings" panose="05000000000000000000" pitchFamily="2" charset="2"/>
              <a:buChar char="ü"/>
            </a:pPr>
            <a:r>
              <a:rPr lang="en-US" sz="1600" dirty="0">
                <a:solidFill>
                  <a:schemeClr val="bg1"/>
                </a:solidFill>
              </a:rPr>
              <a:t>Outcomes converted into 1 for a successful landing and 0 for an unsuccessful landing.</a:t>
            </a:r>
            <a:endParaRPr lang="pt-BR" sz="1600" dirty="0">
              <a:solidFill>
                <a:schemeClr val="bg1"/>
              </a:solidFill>
            </a:endParaRPr>
          </a:p>
        </p:txBody>
      </p:sp>
    </p:spTree>
    <p:extLst>
      <p:ext uri="{BB962C8B-B14F-4D97-AF65-F5344CB8AC3E}">
        <p14:creationId xmlns:p14="http://schemas.microsoft.com/office/powerpoint/2010/main" val="23747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000" r="-74000" b="-22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4" y="-2162107"/>
            <a:ext cx="9572584"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effectLst/>
                <a:sym typeface="Aldrich"/>
              </a:rPr>
              <a:t>EDA WITH VISUALIZATION - CHARTS</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pSp>
        <p:nvGrpSpPr>
          <p:cNvPr id="105" name="Google Shape;3090;p76">
            <a:extLst>
              <a:ext uri="{FF2B5EF4-FFF2-40B4-BE49-F238E27FC236}">
                <a16:creationId xmlns:a16="http://schemas.microsoft.com/office/drawing/2014/main" id="{03D67E9C-5CF0-EFAB-6707-E086C66E4ED6}"/>
              </a:ext>
            </a:extLst>
          </p:cNvPr>
          <p:cNvGrpSpPr/>
          <p:nvPr/>
        </p:nvGrpSpPr>
        <p:grpSpPr>
          <a:xfrm rot="-281942">
            <a:off x="2350028" y="1877068"/>
            <a:ext cx="1752386" cy="1746764"/>
            <a:chOff x="6039282" y="1042577"/>
            <a:chExt cx="734315" cy="731929"/>
          </a:xfrm>
        </p:grpSpPr>
        <p:sp>
          <p:nvSpPr>
            <p:cNvPr id="106" name="Google Shape;3091;p76">
              <a:extLst>
                <a:ext uri="{FF2B5EF4-FFF2-40B4-BE49-F238E27FC236}">
                  <a16:creationId xmlns:a16="http://schemas.microsoft.com/office/drawing/2014/main" id="{370D7068-30B2-CF21-5B90-3388C1616076}"/>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92;p76">
              <a:extLst>
                <a:ext uri="{FF2B5EF4-FFF2-40B4-BE49-F238E27FC236}">
                  <a16:creationId xmlns:a16="http://schemas.microsoft.com/office/drawing/2014/main" id="{823F5431-633F-F592-4B54-C57BE5FA4B2B}"/>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93;p76">
              <a:extLst>
                <a:ext uri="{FF2B5EF4-FFF2-40B4-BE49-F238E27FC236}">
                  <a16:creationId xmlns:a16="http://schemas.microsoft.com/office/drawing/2014/main" id="{9F60B4B8-EC74-A062-2BE7-1BCEF5FF00AF}"/>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94;p76">
              <a:extLst>
                <a:ext uri="{FF2B5EF4-FFF2-40B4-BE49-F238E27FC236}">
                  <a16:creationId xmlns:a16="http://schemas.microsoft.com/office/drawing/2014/main" id="{2DBA532B-AF1C-2628-BA44-442502BE5359}"/>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95;p76">
              <a:extLst>
                <a:ext uri="{FF2B5EF4-FFF2-40B4-BE49-F238E27FC236}">
                  <a16:creationId xmlns:a16="http://schemas.microsoft.com/office/drawing/2014/main" id="{9BCB8B3C-564F-5E16-E335-152FB5DA8B8F}"/>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96;p76">
              <a:extLst>
                <a:ext uri="{FF2B5EF4-FFF2-40B4-BE49-F238E27FC236}">
                  <a16:creationId xmlns:a16="http://schemas.microsoft.com/office/drawing/2014/main" id="{D64C6870-6EEB-B0B1-C49D-CB0E31484757}"/>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97;p76">
              <a:extLst>
                <a:ext uri="{FF2B5EF4-FFF2-40B4-BE49-F238E27FC236}">
                  <a16:creationId xmlns:a16="http://schemas.microsoft.com/office/drawing/2014/main" id="{343B202A-C0CA-C728-9984-0B09E7DFF4AC}"/>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98;p76">
              <a:extLst>
                <a:ext uri="{FF2B5EF4-FFF2-40B4-BE49-F238E27FC236}">
                  <a16:creationId xmlns:a16="http://schemas.microsoft.com/office/drawing/2014/main" id="{42CC0DA8-2D77-346F-8EFA-F7BF3396FD47}"/>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99;p76">
              <a:extLst>
                <a:ext uri="{FF2B5EF4-FFF2-40B4-BE49-F238E27FC236}">
                  <a16:creationId xmlns:a16="http://schemas.microsoft.com/office/drawing/2014/main" id="{AAEE6E08-ECD2-C82C-0CC3-E05DC0A70DF5}"/>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00;p76">
              <a:extLst>
                <a:ext uri="{FF2B5EF4-FFF2-40B4-BE49-F238E27FC236}">
                  <a16:creationId xmlns:a16="http://schemas.microsoft.com/office/drawing/2014/main" id="{1EB40A9A-CA7C-7537-B6A4-7F3E56F7323E}"/>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01;p76">
              <a:extLst>
                <a:ext uri="{FF2B5EF4-FFF2-40B4-BE49-F238E27FC236}">
                  <a16:creationId xmlns:a16="http://schemas.microsoft.com/office/drawing/2014/main" id="{CDDE3BBF-16C9-B161-40DF-5DFCC15A3CE8}"/>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02;p76">
              <a:extLst>
                <a:ext uri="{FF2B5EF4-FFF2-40B4-BE49-F238E27FC236}">
                  <a16:creationId xmlns:a16="http://schemas.microsoft.com/office/drawing/2014/main" id="{4887C60B-EBC3-53D2-B570-F1DD720FEA78}"/>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03;p76">
              <a:extLst>
                <a:ext uri="{FF2B5EF4-FFF2-40B4-BE49-F238E27FC236}">
                  <a16:creationId xmlns:a16="http://schemas.microsoft.com/office/drawing/2014/main" id="{4BB1DFDB-5960-54AA-1AD8-7B765FD01213}"/>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04;p76">
              <a:extLst>
                <a:ext uri="{FF2B5EF4-FFF2-40B4-BE49-F238E27FC236}">
                  <a16:creationId xmlns:a16="http://schemas.microsoft.com/office/drawing/2014/main" id="{AA1DDB9C-FF4A-191D-714E-295937B3384E}"/>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05;p76">
              <a:extLst>
                <a:ext uri="{FF2B5EF4-FFF2-40B4-BE49-F238E27FC236}">
                  <a16:creationId xmlns:a16="http://schemas.microsoft.com/office/drawing/2014/main" id="{12E82A13-4236-2825-8859-739739512C3D}"/>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06;p76">
              <a:extLst>
                <a:ext uri="{FF2B5EF4-FFF2-40B4-BE49-F238E27FC236}">
                  <a16:creationId xmlns:a16="http://schemas.microsoft.com/office/drawing/2014/main" id="{0872CCC2-248B-8E0D-A60C-DA4EFA625BEF}"/>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07;p76">
              <a:extLst>
                <a:ext uri="{FF2B5EF4-FFF2-40B4-BE49-F238E27FC236}">
                  <a16:creationId xmlns:a16="http://schemas.microsoft.com/office/drawing/2014/main" id="{1BB3F190-6FE8-133B-FB0D-DE58928B5E18}"/>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08;p76">
              <a:extLst>
                <a:ext uri="{FF2B5EF4-FFF2-40B4-BE49-F238E27FC236}">
                  <a16:creationId xmlns:a16="http://schemas.microsoft.com/office/drawing/2014/main" id="{6AF3BF85-C4FB-070E-8B45-B5D9EC4A6785}"/>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09;p76">
              <a:extLst>
                <a:ext uri="{FF2B5EF4-FFF2-40B4-BE49-F238E27FC236}">
                  <a16:creationId xmlns:a16="http://schemas.microsoft.com/office/drawing/2014/main" id="{D05BA0E2-D500-9EAE-AD18-AB0E225970F6}"/>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0;p76">
              <a:extLst>
                <a:ext uri="{FF2B5EF4-FFF2-40B4-BE49-F238E27FC236}">
                  <a16:creationId xmlns:a16="http://schemas.microsoft.com/office/drawing/2014/main" id="{BEF3466A-C58A-673C-DFE6-812081120B4E}"/>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11;p76">
              <a:extLst>
                <a:ext uri="{FF2B5EF4-FFF2-40B4-BE49-F238E27FC236}">
                  <a16:creationId xmlns:a16="http://schemas.microsoft.com/office/drawing/2014/main" id="{7D28E59B-F4E5-CCCD-D46F-22BD89166272}"/>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3113;p76">
            <a:extLst>
              <a:ext uri="{FF2B5EF4-FFF2-40B4-BE49-F238E27FC236}">
                <a16:creationId xmlns:a16="http://schemas.microsoft.com/office/drawing/2014/main" id="{1429EE76-BCCC-5313-BD35-75542732E008}"/>
              </a:ext>
            </a:extLst>
          </p:cNvPr>
          <p:cNvSpPr txBox="1"/>
          <p:nvPr/>
        </p:nvSpPr>
        <p:spPr>
          <a:xfrm>
            <a:off x="2434130" y="1044700"/>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Flight</a:t>
            </a:r>
            <a:r>
              <a:rPr lang="pt-BR" dirty="0">
                <a:solidFill>
                  <a:schemeClr val="bg1"/>
                </a:solidFill>
              </a:rPr>
              <a:t> Number vs. </a:t>
            </a:r>
            <a:r>
              <a:rPr lang="pt-BR" dirty="0" err="1">
                <a:solidFill>
                  <a:schemeClr val="bg1"/>
                </a:solidFill>
              </a:rPr>
              <a:t>Payload</a:t>
            </a:r>
            <a:endParaRPr dirty="0">
              <a:solidFill>
                <a:schemeClr val="bg1"/>
              </a:solidFill>
              <a:latin typeface="Bai Jamjuree"/>
              <a:ea typeface="Bai Jamjuree"/>
              <a:cs typeface="Bai Jamjuree"/>
              <a:sym typeface="Bai Jamjuree"/>
            </a:endParaRPr>
          </a:p>
        </p:txBody>
      </p:sp>
      <p:sp>
        <p:nvSpPr>
          <p:cNvPr id="130" name="Google Shape;3115;p76">
            <a:extLst>
              <a:ext uri="{FF2B5EF4-FFF2-40B4-BE49-F238E27FC236}">
                <a16:creationId xmlns:a16="http://schemas.microsoft.com/office/drawing/2014/main" id="{03E7F05D-8348-97D7-8D8E-A5B24823993E}"/>
              </a:ext>
            </a:extLst>
          </p:cNvPr>
          <p:cNvSpPr txBox="1"/>
          <p:nvPr/>
        </p:nvSpPr>
        <p:spPr>
          <a:xfrm>
            <a:off x="601670" y="1655520"/>
            <a:ext cx="1986000" cy="231900"/>
          </a:xfrm>
          <a:prstGeom prst="rect">
            <a:avLst/>
          </a:prstGeom>
          <a:noFill/>
          <a:ln>
            <a:noFill/>
          </a:ln>
        </p:spPr>
        <p:txBody>
          <a:bodyPr spcFirstLastPara="1" wrap="square" lIns="91425" tIns="0" rIns="91425" bIns="91425" anchor="t" anchorCtr="0">
            <a:noAutofit/>
          </a:bodyPr>
          <a:lstStyle/>
          <a:p>
            <a:pPr lvl="0" algn="ctr"/>
            <a:r>
              <a:rPr lang="en-US" dirty="0">
                <a:solidFill>
                  <a:schemeClr val="bg1"/>
                </a:solidFill>
              </a:rPr>
              <a:t>Flight Number vs. Launch Site </a:t>
            </a:r>
            <a:endParaRPr dirty="0">
              <a:solidFill>
                <a:schemeClr val="bg1"/>
              </a:solidFill>
              <a:latin typeface="Bai Jamjuree"/>
              <a:ea typeface="Bai Jamjuree"/>
              <a:cs typeface="Bai Jamjuree"/>
              <a:sym typeface="Bai Jamjuree"/>
            </a:endParaRPr>
          </a:p>
        </p:txBody>
      </p:sp>
      <p:sp>
        <p:nvSpPr>
          <p:cNvPr id="132" name="Google Shape;3117;p76">
            <a:extLst>
              <a:ext uri="{FF2B5EF4-FFF2-40B4-BE49-F238E27FC236}">
                <a16:creationId xmlns:a16="http://schemas.microsoft.com/office/drawing/2014/main" id="{BA459EEC-05C0-1977-18DC-A03B14FB57C7}"/>
              </a:ext>
            </a:extLst>
          </p:cNvPr>
          <p:cNvSpPr txBox="1"/>
          <p:nvPr/>
        </p:nvSpPr>
        <p:spPr>
          <a:xfrm>
            <a:off x="296260" y="2571750"/>
            <a:ext cx="1986000" cy="231900"/>
          </a:xfrm>
          <a:prstGeom prst="rect">
            <a:avLst/>
          </a:prstGeom>
          <a:noFill/>
          <a:ln>
            <a:noFill/>
          </a:ln>
        </p:spPr>
        <p:txBody>
          <a:bodyPr spcFirstLastPara="1" wrap="square" lIns="91425" tIns="0" rIns="91425" bIns="91425" anchor="t" anchorCtr="0">
            <a:noAutofit/>
          </a:bodyPr>
          <a:lstStyle/>
          <a:p>
            <a:pPr lvl="0" algn="ctr"/>
            <a:r>
              <a:rPr lang="en-US" dirty="0">
                <a:solidFill>
                  <a:schemeClr val="bg1"/>
                </a:solidFill>
              </a:rPr>
              <a:t>Payload Mass (kg) vs. Launch Site</a:t>
            </a:r>
            <a:endParaRPr dirty="0">
              <a:solidFill>
                <a:schemeClr val="bg1"/>
              </a:solidFill>
              <a:latin typeface="Bai Jamjuree"/>
              <a:ea typeface="Bai Jamjuree"/>
              <a:cs typeface="Bai Jamjuree"/>
              <a:sym typeface="Bai Jamjuree"/>
            </a:endParaRPr>
          </a:p>
        </p:txBody>
      </p:sp>
      <p:sp>
        <p:nvSpPr>
          <p:cNvPr id="140" name="Google Shape;3125;p76">
            <a:extLst>
              <a:ext uri="{FF2B5EF4-FFF2-40B4-BE49-F238E27FC236}">
                <a16:creationId xmlns:a16="http://schemas.microsoft.com/office/drawing/2014/main" id="{71B2CA67-A033-A8E2-ADA0-50A7F885AFD7}"/>
              </a:ext>
            </a:extLst>
          </p:cNvPr>
          <p:cNvSpPr/>
          <p:nvPr/>
        </p:nvSpPr>
        <p:spPr>
          <a:xfrm>
            <a:off x="2948461" y="247408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B3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B30FF"/>
              </a:solidFill>
            </a:endParaRPr>
          </a:p>
        </p:txBody>
      </p:sp>
      <p:grpSp>
        <p:nvGrpSpPr>
          <p:cNvPr id="141" name="Google Shape;3126;p76">
            <a:extLst>
              <a:ext uri="{FF2B5EF4-FFF2-40B4-BE49-F238E27FC236}">
                <a16:creationId xmlns:a16="http://schemas.microsoft.com/office/drawing/2014/main" id="{AF7250A5-8B18-3310-8BE4-D1C35F9F55B3}"/>
              </a:ext>
            </a:extLst>
          </p:cNvPr>
          <p:cNvGrpSpPr/>
          <p:nvPr/>
        </p:nvGrpSpPr>
        <p:grpSpPr>
          <a:xfrm>
            <a:off x="3067800" y="2605417"/>
            <a:ext cx="311764" cy="312622"/>
            <a:chOff x="-1333200" y="2770450"/>
            <a:chExt cx="291450" cy="292225"/>
          </a:xfrm>
        </p:grpSpPr>
        <p:sp>
          <p:nvSpPr>
            <p:cNvPr id="142" name="Google Shape;3127;p76">
              <a:extLst>
                <a:ext uri="{FF2B5EF4-FFF2-40B4-BE49-F238E27FC236}">
                  <a16:creationId xmlns:a16="http://schemas.microsoft.com/office/drawing/2014/main" id="{FE8D3CBE-570F-9496-74EC-8B8CB1E1D8BF}"/>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28;p76">
              <a:extLst>
                <a:ext uri="{FF2B5EF4-FFF2-40B4-BE49-F238E27FC236}">
                  <a16:creationId xmlns:a16="http://schemas.microsoft.com/office/drawing/2014/main" id="{5C0DF07F-4CF9-9773-060F-99C903937F6F}"/>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3117;p76">
            <a:extLst>
              <a:ext uri="{FF2B5EF4-FFF2-40B4-BE49-F238E27FC236}">
                <a16:creationId xmlns:a16="http://schemas.microsoft.com/office/drawing/2014/main" id="{44F17EA1-9F5D-CCF9-F4E5-0B6983DB463A}"/>
              </a:ext>
            </a:extLst>
          </p:cNvPr>
          <p:cNvSpPr txBox="1"/>
          <p:nvPr/>
        </p:nvSpPr>
        <p:spPr>
          <a:xfrm>
            <a:off x="4113885" y="1808225"/>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Payload</a:t>
            </a:r>
            <a:r>
              <a:rPr lang="pt-BR" dirty="0">
                <a:solidFill>
                  <a:schemeClr val="bg1"/>
                </a:solidFill>
              </a:rPr>
              <a:t> Mass (kg) vs. Orbit </a:t>
            </a:r>
            <a:r>
              <a:rPr lang="pt-BR" dirty="0" err="1">
                <a:solidFill>
                  <a:schemeClr val="bg1"/>
                </a:solidFill>
              </a:rPr>
              <a:t>type</a:t>
            </a:r>
            <a:r>
              <a:rPr lang="pt-BR" dirty="0">
                <a:solidFill>
                  <a:schemeClr val="bg1"/>
                </a:solidFill>
              </a:rPr>
              <a:t> </a:t>
            </a:r>
            <a:endParaRPr dirty="0">
              <a:solidFill>
                <a:schemeClr val="bg1"/>
              </a:solidFill>
              <a:latin typeface="Bai Jamjuree"/>
              <a:ea typeface="Bai Jamjuree"/>
              <a:cs typeface="Bai Jamjuree"/>
              <a:sym typeface="Bai Jamjuree"/>
            </a:endParaRPr>
          </a:p>
        </p:txBody>
      </p:sp>
      <p:sp>
        <p:nvSpPr>
          <p:cNvPr id="155" name="Google Shape;3117;p76">
            <a:extLst>
              <a:ext uri="{FF2B5EF4-FFF2-40B4-BE49-F238E27FC236}">
                <a16:creationId xmlns:a16="http://schemas.microsoft.com/office/drawing/2014/main" id="{986C22A7-9A90-7977-D2BE-F086317749F6}"/>
              </a:ext>
            </a:extLst>
          </p:cNvPr>
          <p:cNvSpPr txBox="1"/>
          <p:nvPr/>
        </p:nvSpPr>
        <p:spPr>
          <a:xfrm>
            <a:off x="3350360" y="3793390"/>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Payload</a:t>
            </a:r>
            <a:r>
              <a:rPr lang="pt-BR" dirty="0">
                <a:solidFill>
                  <a:schemeClr val="bg1"/>
                </a:solidFill>
              </a:rPr>
              <a:t> VS. Orbit </a:t>
            </a:r>
            <a:r>
              <a:rPr lang="pt-BR" dirty="0" err="1">
                <a:solidFill>
                  <a:schemeClr val="bg1"/>
                </a:solidFill>
              </a:rPr>
              <a:t>Type</a:t>
            </a:r>
            <a:endParaRPr dirty="0">
              <a:solidFill>
                <a:schemeClr val="bg1"/>
              </a:solidFill>
              <a:latin typeface="Bai Jamjuree"/>
              <a:ea typeface="Bai Jamjuree"/>
              <a:cs typeface="Bai Jamjuree"/>
              <a:sym typeface="Bai Jamjuree"/>
            </a:endParaRPr>
          </a:p>
        </p:txBody>
      </p:sp>
      <p:sp>
        <p:nvSpPr>
          <p:cNvPr id="156" name="Google Shape;3117;p76">
            <a:extLst>
              <a:ext uri="{FF2B5EF4-FFF2-40B4-BE49-F238E27FC236}">
                <a16:creationId xmlns:a16="http://schemas.microsoft.com/office/drawing/2014/main" id="{F0292BF4-61EF-660C-9201-283C1E3D423C}"/>
              </a:ext>
            </a:extLst>
          </p:cNvPr>
          <p:cNvSpPr txBox="1"/>
          <p:nvPr/>
        </p:nvSpPr>
        <p:spPr>
          <a:xfrm>
            <a:off x="4113580" y="2876855"/>
            <a:ext cx="1986000" cy="231900"/>
          </a:xfrm>
          <a:prstGeom prst="rect">
            <a:avLst/>
          </a:prstGeom>
          <a:noFill/>
          <a:ln>
            <a:noFill/>
          </a:ln>
        </p:spPr>
        <p:txBody>
          <a:bodyPr spcFirstLastPara="1" wrap="square" lIns="91425" tIns="0" rIns="91425" bIns="91425" anchor="t" anchorCtr="0">
            <a:noAutofit/>
          </a:bodyPr>
          <a:lstStyle/>
          <a:p>
            <a:pPr lvl="0" algn="ctr"/>
            <a:r>
              <a:rPr lang="pt-BR" dirty="0">
                <a:solidFill>
                  <a:schemeClr val="bg1"/>
                </a:solidFill>
              </a:rPr>
              <a:t>Orbit VS. </a:t>
            </a:r>
            <a:r>
              <a:rPr lang="pt-BR" dirty="0" err="1">
                <a:solidFill>
                  <a:schemeClr val="bg1"/>
                </a:solidFill>
              </a:rPr>
              <a:t>Flight</a:t>
            </a:r>
            <a:r>
              <a:rPr lang="pt-BR" dirty="0">
                <a:solidFill>
                  <a:schemeClr val="bg1"/>
                </a:solidFill>
              </a:rPr>
              <a:t> Number</a:t>
            </a:r>
            <a:endParaRPr dirty="0">
              <a:solidFill>
                <a:schemeClr val="bg1"/>
              </a:solidFill>
              <a:latin typeface="Bai Jamjuree"/>
              <a:ea typeface="Bai Jamjuree"/>
              <a:cs typeface="Bai Jamjuree"/>
              <a:sym typeface="Bai Jamjuree"/>
            </a:endParaRPr>
          </a:p>
        </p:txBody>
      </p:sp>
      <p:sp>
        <p:nvSpPr>
          <p:cNvPr id="157" name="Google Shape;3117;p76">
            <a:extLst>
              <a:ext uri="{FF2B5EF4-FFF2-40B4-BE49-F238E27FC236}">
                <a16:creationId xmlns:a16="http://schemas.microsoft.com/office/drawing/2014/main" id="{4FD63487-BF6F-CB14-1230-011DCBFC1427}"/>
              </a:ext>
            </a:extLst>
          </p:cNvPr>
          <p:cNvSpPr txBox="1"/>
          <p:nvPr/>
        </p:nvSpPr>
        <p:spPr>
          <a:xfrm>
            <a:off x="1059785" y="3793390"/>
            <a:ext cx="1986000" cy="231900"/>
          </a:xfrm>
          <a:prstGeom prst="rect">
            <a:avLst/>
          </a:prstGeom>
          <a:noFill/>
          <a:ln>
            <a:noFill/>
          </a:ln>
        </p:spPr>
        <p:txBody>
          <a:bodyPr spcFirstLastPara="1" wrap="square" lIns="91425" tIns="0" rIns="91425" bIns="91425" anchor="t" anchorCtr="0">
            <a:noAutofit/>
          </a:bodyPr>
          <a:lstStyle/>
          <a:p>
            <a:pPr lvl="0" algn="ctr"/>
            <a:r>
              <a:rPr lang="pt-BR" dirty="0">
                <a:solidFill>
                  <a:schemeClr val="bg1"/>
                </a:solidFill>
              </a:rPr>
              <a:t>Orbit VS. </a:t>
            </a:r>
            <a:r>
              <a:rPr lang="pt-BR" dirty="0" err="1">
                <a:solidFill>
                  <a:schemeClr val="bg1"/>
                </a:solidFill>
              </a:rPr>
              <a:t>Payload</a:t>
            </a:r>
            <a:r>
              <a:rPr lang="pt-BR" dirty="0">
                <a:solidFill>
                  <a:schemeClr val="bg1"/>
                </a:solidFill>
              </a:rPr>
              <a:t> Mass</a:t>
            </a:r>
            <a:endParaRPr dirty="0">
              <a:solidFill>
                <a:schemeClr val="bg1"/>
              </a:solidFill>
              <a:latin typeface="Bai Jamjuree"/>
              <a:ea typeface="Bai Jamjuree"/>
              <a:cs typeface="Bai Jamjuree"/>
              <a:sym typeface="Bai Jamjuree"/>
            </a:endParaRPr>
          </a:p>
        </p:txBody>
      </p:sp>
    </p:spTree>
    <p:extLst>
      <p:ext uri="{BB962C8B-B14F-4D97-AF65-F5344CB8AC3E}">
        <p14:creationId xmlns:p14="http://schemas.microsoft.com/office/powerpoint/2010/main" val="41936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05"/>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41"/>
                                        </p:tgtEl>
                                        <p:attrNameLst>
                                          <p:attrName>style.visibility</p:attrName>
                                        </p:attrNameLst>
                                      </p:cBhvr>
                                      <p:to>
                                        <p:strVal val="visible"/>
                                      </p:to>
                                    </p:set>
                                    <p:animEffect transition="in" filter="fade">
                                      <p:cBhvr>
                                        <p:cTn id="9" dur="1000"/>
                                        <p:tgtEl>
                                          <p:spTgt spid="141"/>
                                        </p:tgtEl>
                                      </p:cBhvr>
                                    </p:animEffect>
                                  </p:childTnLst>
                                </p:cTn>
                              </p:par>
                              <p:par>
                                <p:cTn id="10" presetID="23" presetClass="entr" presetSubtype="16" fill="hold" nodeType="with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additive="base">
                                        <p:cTn id="12" dur="1000"/>
                                        <p:tgtEl>
                                          <p:spTgt spid="140"/>
                                        </p:tgtEl>
                                        <p:attrNameLst>
                                          <p:attrName>ppt_w</p:attrName>
                                        </p:attrNameLst>
                                      </p:cBhvr>
                                      <p:tavLst>
                                        <p:tav tm="0">
                                          <p:val>
                                            <p:strVal val="0"/>
                                          </p:val>
                                        </p:tav>
                                        <p:tav tm="100000">
                                          <p:val>
                                            <p:strVal val="#ppt_w"/>
                                          </p:val>
                                        </p:tav>
                                      </p:tavLst>
                                    </p:anim>
                                    <p:anim calcmode="lin" valueType="num">
                                      <p:cBhvr additive="base">
                                        <p:cTn id="13" dur="1000"/>
                                        <p:tgtEl>
                                          <p:spTgt spid="140"/>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1000"/>
                                        <p:tgtEl>
                                          <p:spTgt spid="130"/>
                                        </p:tgtEl>
                                      </p:cBhvr>
                                    </p:animEffect>
                                  </p:childTnLst>
                                </p:cTn>
                              </p:par>
                              <p:par>
                                <p:cTn id="17" presetID="10"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10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1000"/>
                                        <p:tgtEl>
                                          <p:spTgt spid="154"/>
                                        </p:tgtEl>
                                      </p:cBhvr>
                                    </p:animEffect>
                                  </p:childTnLst>
                                </p:cTn>
                              </p:par>
                              <p:par>
                                <p:cTn id="26" presetID="10" presetClass="entr" presetSubtype="0"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1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1000"/>
                                        <p:tgtEl>
                                          <p:spTgt spid="156"/>
                                        </p:tgtEl>
                                      </p:cBhvr>
                                    </p:animEffect>
                                  </p:childTnLst>
                                </p:cTn>
                              </p:par>
                              <p:par>
                                <p:cTn id="32" presetID="10" presetClass="entr" presetSubtype="0" fill="hold"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84000" b="-53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5" y="-2162107"/>
            <a:ext cx="9572584" cy="9505035"/>
            <a:chOff x="-1688905" y="-2162107"/>
            <a:chExt cx="9572584"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631213" y="-2067092"/>
              <a:ext cx="9352328" cy="946771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effectLst/>
                <a:sym typeface="Aldrich"/>
              </a:rPr>
              <a:t>EDA WITH SQL</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Espaço Reservado para Conteúdo 1">
            <a:extLst>
              <a:ext uri="{FF2B5EF4-FFF2-40B4-BE49-F238E27FC236}">
                <a16:creationId xmlns:a16="http://schemas.microsoft.com/office/drawing/2014/main" id="{B4B0EF61-E24A-A1AC-E10E-ACAB518FA101}"/>
              </a:ext>
            </a:extLst>
          </p:cNvPr>
          <p:cNvSpPr>
            <a:spLocks noGrp="1"/>
          </p:cNvSpPr>
          <p:nvPr>
            <p:ph idx="1"/>
          </p:nvPr>
        </p:nvSpPr>
        <p:spPr>
          <a:xfrm>
            <a:off x="601670" y="1197405"/>
            <a:ext cx="6413610" cy="3664920"/>
          </a:xfrm>
        </p:spPr>
        <p:txBody>
          <a:bodyPr>
            <a:normAutofit fontScale="55000" lnSpcReduction="20000"/>
          </a:bodyPr>
          <a:lstStyle/>
          <a:p>
            <a:pPr marL="0" indent="0">
              <a:buNone/>
            </a:pPr>
            <a:r>
              <a:rPr lang="en-US" sz="3300" dirty="0"/>
              <a:t>SQL queries were used to get answers on the dataset such as:</a:t>
            </a:r>
          </a:p>
          <a:p>
            <a:pPr marL="0" indent="0">
              <a:buNone/>
            </a:pPr>
            <a:endParaRPr lang="en-US" sz="3300" dirty="0"/>
          </a:p>
          <a:p>
            <a:pPr>
              <a:buFont typeface="Wingdings" panose="05000000000000000000" pitchFamily="2" charset="2"/>
              <a:buChar char="ü"/>
            </a:pPr>
            <a:r>
              <a:rPr lang="en-US" sz="2500" dirty="0"/>
              <a:t>Display the names of unique launch sites in the space mission;</a:t>
            </a:r>
          </a:p>
          <a:p>
            <a:pPr>
              <a:buFont typeface="Wingdings" panose="05000000000000000000" pitchFamily="2" charset="2"/>
              <a:buChar char="ü"/>
            </a:pPr>
            <a:r>
              <a:rPr lang="en-US" sz="2500" dirty="0"/>
              <a:t>Display 5 launch site records that start with the string 'KSC’;</a:t>
            </a:r>
          </a:p>
          <a:p>
            <a:pPr>
              <a:buFont typeface="Wingdings" panose="05000000000000000000" pitchFamily="2" charset="2"/>
              <a:buChar char="ü"/>
            </a:pPr>
            <a:r>
              <a:rPr lang="en-US" sz="2500" dirty="0"/>
              <a:t>Display the total mass of payload carried by NASA-Launched thrusters (CRS);</a:t>
            </a:r>
          </a:p>
          <a:p>
            <a:pPr>
              <a:buFont typeface="Wingdings" panose="05000000000000000000" pitchFamily="2" charset="2"/>
              <a:buChar char="ü"/>
            </a:pPr>
            <a:r>
              <a:rPr lang="en-US" sz="2500" dirty="0"/>
              <a:t>Display the average load mass carried by the F9 v1.1 booster version;</a:t>
            </a:r>
          </a:p>
          <a:p>
            <a:pPr>
              <a:buFont typeface="Wingdings" panose="05000000000000000000" pitchFamily="2" charset="2"/>
              <a:buChar char="ü"/>
            </a:pPr>
            <a:r>
              <a:rPr lang="en-US" sz="2500" dirty="0"/>
              <a:t>Date of first successful landing on ground pad</a:t>
            </a:r>
          </a:p>
          <a:p>
            <a:pPr>
              <a:buFont typeface="Wingdings" panose="05000000000000000000" pitchFamily="2" charset="2"/>
              <a:buChar char="ü"/>
            </a:pPr>
            <a:r>
              <a:rPr lang="en-US" sz="2500" dirty="0"/>
              <a:t>List names of boosters that were successful on the ground pad with charge mass greater than 4000 and less than 6000;</a:t>
            </a:r>
          </a:p>
          <a:p>
            <a:pPr>
              <a:buFont typeface="Wingdings" panose="05000000000000000000" pitchFamily="2" charset="2"/>
              <a:buChar char="ü"/>
            </a:pPr>
            <a:r>
              <a:rPr lang="en-US" sz="2500" dirty="0"/>
              <a:t>Total list of successful and unsuccessful missions;</a:t>
            </a:r>
          </a:p>
          <a:p>
            <a:pPr>
              <a:buFont typeface="Wingdings" panose="05000000000000000000" pitchFamily="2" charset="2"/>
              <a:buChar char="ü"/>
            </a:pPr>
            <a:r>
              <a:rPr lang="en-US" sz="2500" dirty="0"/>
              <a:t>List the names of booster versions that carried the maximum payload mass;</a:t>
            </a:r>
          </a:p>
          <a:p>
            <a:pPr>
              <a:buFont typeface="Wingdings" panose="05000000000000000000" pitchFamily="2" charset="2"/>
              <a:buChar char="ü"/>
            </a:pPr>
            <a:r>
              <a:rPr lang="en-US" sz="2500" dirty="0"/>
              <a:t>Failed landing outcomes on drone ship, their booster version and launch site for the months in the year 2015;</a:t>
            </a:r>
          </a:p>
          <a:p>
            <a:pPr>
              <a:buFont typeface="Wingdings" panose="05000000000000000000" pitchFamily="2" charset="2"/>
              <a:buChar char="ü"/>
            </a:pPr>
            <a:r>
              <a:rPr lang="en-US" sz="2500" dirty="0"/>
              <a:t>Count of landing outcomes between 2010-06-04 and 2017-03-20 (desc) ;</a:t>
            </a:r>
          </a:p>
          <a:p>
            <a:pPr>
              <a:buFont typeface="Wingdings" panose="05000000000000000000" pitchFamily="2" charset="2"/>
              <a:buChar char="ü"/>
            </a:pPr>
            <a:r>
              <a:rPr lang="en-US" sz="2500" dirty="0"/>
              <a:t>Classification.</a:t>
            </a:r>
            <a:endParaRPr lang="pt-BR" sz="2500" dirty="0"/>
          </a:p>
        </p:txBody>
      </p:sp>
    </p:spTree>
    <p:extLst>
      <p:ext uri="{BB962C8B-B14F-4D97-AF65-F5344CB8AC3E}">
        <p14:creationId xmlns:p14="http://schemas.microsoft.com/office/powerpoint/2010/main" val="6986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5000" b="-9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noProof="0" dirty="0">
                <a:solidFill>
                  <a:srgbClr val="47A5F3"/>
                </a:solidFill>
                <a:latin typeface="+mj-lt"/>
              </a:rPr>
              <a:t>MAP WITH FOLIUM</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739211"/>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Markers Indicating Launch Locations</a:t>
            </a:r>
          </a:p>
          <a:p>
            <a:pPr lvl="1"/>
            <a:r>
              <a:rPr lang="en-US" sz="1400" dirty="0">
                <a:solidFill>
                  <a:schemeClr val="bg1"/>
                </a:solidFill>
              </a:rPr>
              <a:t>Added blue circle at NASA's Johnson Space Center coordinate with a pop-up label showing name and its latitude and longitude coordinates.</a:t>
            </a:r>
          </a:p>
          <a:p>
            <a:pPr lvl="1"/>
            <a:r>
              <a:rPr lang="en-US" sz="1400" dirty="0">
                <a:solidFill>
                  <a:schemeClr val="bg1"/>
                </a:solidFill>
              </a:rPr>
              <a:t>Added red circles to all launch location coordinates with a pop-up label showing name and their latitude and longitude coordinates.</a:t>
            </a:r>
          </a:p>
          <a:p>
            <a:pPr marL="285750" indent="-285750">
              <a:buFont typeface="Arial" panose="020B0604020202020204" pitchFamily="34" charset="0"/>
              <a:buChar char="•"/>
            </a:pPr>
            <a:r>
              <a:rPr lang="en-US" sz="1600" dirty="0">
                <a:solidFill>
                  <a:schemeClr val="bg1"/>
                </a:solidFill>
              </a:rPr>
              <a:t>Map with folium</a:t>
            </a:r>
          </a:p>
          <a:p>
            <a:pPr lvl="1"/>
            <a:r>
              <a:rPr lang="en-US" sz="1400" dirty="0">
                <a:solidFill>
                  <a:schemeClr val="bg1"/>
                </a:solidFill>
              </a:rPr>
              <a:t>Colored launch results markers;</a:t>
            </a:r>
          </a:p>
          <a:p>
            <a:pPr lvl="1"/>
            <a:r>
              <a:rPr lang="en-US" sz="1400" dirty="0">
                <a:solidFill>
                  <a:schemeClr val="bg1"/>
                </a:solidFill>
              </a:rPr>
              <a:t>Added colored markers of successful (green) and unsuccessful (red) launches to each launch site to show which launch sites have high success rates;</a:t>
            </a:r>
          </a:p>
          <a:p>
            <a:pPr lvl="1"/>
            <a:r>
              <a:rPr lang="en-US" sz="1400" dirty="0">
                <a:solidFill>
                  <a:schemeClr val="bg1"/>
                </a:solidFill>
              </a:rPr>
              <a:t>Distances between a launch site and surroundings;</a:t>
            </a:r>
          </a:p>
          <a:p>
            <a:pPr lvl="1"/>
            <a:r>
              <a:rPr lang="en-US" sz="1400" dirty="0">
                <a:solidFill>
                  <a:schemeClr val="bg1"/>
                </a:solidFill>
              </a:rPr>
              <a:t>Added colored lines to show the distance between the CCAFS SLC40 launch site and its proximity to nearby coastline, railway, highway and city.</a:t>
            </a:r>
            <a:endParaRPr lang="pt-BR" sz="1400" dirty="0">
              <a:solidFill>
                <a:schemeClr val="bg1"/>
              </a:solidFill>
            </a:endParaRPr>
          </a:p>
        </p:txBody>
      </p:sp>
    </p:spTree>
    <p:extLst>
      <p:ext uri="{BB962C8B-B14F-4D97-AF65-F5344CB8AC3E}">
        <p14:creationId xmlns:p14="http://schemas.microsoft.com/office/powerpoint/2010/main" val="40665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5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rPr>
              <a:t>DASHBOARD WITH PLOTY DASH</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7A5F3"/>
                </a:solidFill>
              </a:rPr>
              <a:t>Dropdown list: </a:t>
            </a:r>
            <a:r>
              <a:rPr lang="en-US" dirty="0">
                <a:solidFill>
                  <a:schemeClr val="bg1"/>
                </a:solidFill>
              </a:rPr>
              <a:t>with launch sites to allow user to select all launch sites or a particular launch site.</a:t>
            </a:r>
          </a:p>
          <a:p>
            <a:pPr marL="285750" indent="-285750">
              <a:buFont typeface="Arial" panose="020B0604020202020204" pitchFamily="34" charset="0"/>
              <a:buChar char="•"/>
            </a:pPr>
            <a:r>
              <a:rPr lang="en-US" dirty="0">
                <a:solidFill>
                  <a:srgbClr val="47A5F3"/>
                </a:solidFill>
              </a:rPr>
              <a:t>Dashboard with </a:t>
            </a:r>
            <a:r>
              <a:rPr lang="en-US" dirty="0" err="1">
                <a:solidFill>
                  <a:srgbClr val="47A5F3"/>
                </a:solidFill>
              </a:rPr>
              <a:t>Plotly</a:t>
            </a:r>
            <a:r>
              <a:rPr lang="en-US" dirty="0">
                <a:solidFill>
                  <a:srgbClr val="47A5F3"/>
                </a:solidFill>
              </a:rPr>
              <a:t> Dash: </a:t>
            </a:r>
            <a:r>
              <a:rPr lang="en-US" dirty="0">
                <a:solidFill>
                  <a:schemeClr val="bg1"/>
                </a:solidFill>
              </a:rPr>
              <a:t>Payload mass range slider to allow user to select payload mass range.</a:t>
            </a:r>
          </a:p>
          <a:p>
            <a:pPr marL="285750" indent="-285750">
              <a:buFont typeface="Arial" panose="020B0604020202020204" pitchFamily="34" charset="0"/>
              <a:buChar char="•"/>
            </a:pPr>
            <a:r>
              <a:rPr lang="en-US" dirty="0">
                <a:solidFill>
                  <a:srgbClr val="47A5F3"/>
                </a:solidFill>
              </a:rPr>
              <a:t>Pie Chart: </a:t>
            </a:r>
            <a:r>
              <a:rPr lang="en-US" dirty="0">
                <a:solidFill>
                  <a:schemeClr val="bg1"/>
                </a:solidFill>
              </a:rPr>
              <a:t>Showing successful launches to allow the user to see successful and unsuccessful launches as a percentage of the total.</a:t>
            </a:r>
          </a:p>
          <a:p>
            <a:pPr marL="285750" indent="-285750">
              <a:buFont typeface="Arial" panose="020B0604020202020204" pitchFamily="34" charset="0"/>
              <a:buChar char="•"/>
            </a:pPr>
            <a:r>
              <a:rPr lang="en-US" dirty="0">
                <a:solidFill>
                  <a:srgbClr val="47A5F3"/>
                </a:solidFill>
              </a:rPr>
              <a:t>Scatter plot: </a:t>
            </a:r>
            <a:r>
              <a:rPr lang="en-US" dirty="0">
                <a:solidFill>
                  <a:schemeClr val="bg1"/>
                </a:solidFill>
              </a:rPr>
              <a:t>showing payload mass x success rate by boost release to allow user to see correlation between payload and launch success.</a:t>
            </a:r>
            <a:endParaRPr lang="pt-BR" dirty="0">
              <a:solidFill>
                <a:schemeClr val="bg1"/>
              </a:solidFill>
            </a:endParaRPr>
          </a:p>
        </p:txBody>
      </p:sp>
    </p:spTree>
    <p:extLst>
      <p:ext uri="{BB962C8B-B14F-4D97-AF65-F5344CB8AC3E}">
        <p14:creationId xmlns:p14="http://schemas.microsoft.com/office/powerpoint/2010/main" val="445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77000" t="4000" r="-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4" y="-2162107"/>
            <a:ext cx="9572584"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PREDICTIVE ANALYSIS</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Espaço Reservado para Conteúdo 1">
            <a:extLst>
              <a:ext uri="{FF2B5EF4-FFF2-40B4-BE49-F238E27FC236}">
                <a16:creationId xmlns:a16="http://schemas.microsoft.com/office/drawing/2014/main" id="{B4B0EF61-E24A-A1AC-E10E-ACAB518FA101}"/>
              </a:ext>
            </a:extLst>
          </p:cNvPr>
          <p:cNvSpPr>
            <a:spLocks noGrp="1"/>
          </p:cNvSpPr>
          <p:nvPr>
            <p:ph idx="1"/>
          </p:nvPr>
        </p:nvSpPr>
        <p:spPr>
          <a:xfrm>
            <a:off x="601670" y="1044700"/>
            <a:ext cx="6413610" cy="3664920"/>
          </a:xfrm>
        </p:spPr>
        <p:txBody>
          <a:bodyPr>
            <a:noAutofit/>
          </a:bodyPr>
          <a:lstStyle/>
          <a:p>
            <a:pPr>
              <a:lnSpc>
                <a:spcPct val="150000"/>
              </a:lnSpc>
              <a:buFont typeface="Wingdings" panose="05000000000000000000" pitchFamily="2" charset="2"/>
              <a:buChar char="ü"/>
            </a:pPr>
            <a:r>
              <a:rPr lang="pt-BR" sz="1400" dirty="0" err="1"/>
              <a:t>Create</a:t>
            </a:r>
            <a:r>
              <a:rPr lang="pt-BR" sz="1400" dirty="0"/>
              <a:t> a </a:t>
            </a:r>
            <a:r>
              <a:rPr lang="pt-BR" sz="1400" dirty="0" err="1"/>
              <a:t>NumPy</a:t>
            </a:r>
            <a:r>
              <a:rPr lang="pt-BR" sz="1400" dirty="0"/>
              <a:t> </a:t>
            </a:r>
            <a:r>
              <a:rPr lang="pt-BR" sz="1400" dirty="0" err="1"/>
              <a:t>array</a:t>
            </a:r>
            <a:r>
              <a:rPr lang="pt-BR" sz="1400" dirty="0"/>
              <a:t> </a:t>
            </a:r>
            <a:r>
              <a:rPr lang="pt-BR" sz="1400" dirty="0" err="1"/>
              <a:t>with</a:t>
            </a:r>
            <a:r>
              <a:rPr lang="pt-BR" sz="1400" dirty="0"/>
              <a:t> Pandas from </a:t>
            </a:r>
            <a:r>
              <a:rPr lang="pt-BR" sz="1400" dirty="0" err="1"/>
              <a:t>the</a:t>
            </a:r>
            <a:r>
              <a:rPr lang="pt-BR" sz="1400" dirty="0"/>
              <a:t> </a:t>
            </a:r>
            <a:r>
              <a:rPr lang="pt-BR" sz="1400" dirty="0" err="1"/>
              <a:t>Class</a:t>
            </a:r>
            <a:r>
              <a:rPr lang="pt-BR" sz="1400" dirty="0"/>
              <a:t> </a:t>
            </a:r>
            <a:r>
              <a:rPr lang="pt-BR" sz="1400" dirty="0" err="1"/>
              <a:t>column</a:t>
            </a:r>
            <a:r>
              <a:rPr lang="pt-BR" sz="1400" dirty="0"/>
              <a:t>;</a:t>
            </a:r>
          </a:p>
          <a:p>
            <a:pPr>
              <a:lnSpc>
                <a:spcPct val="150000"/>
              </a:lnSpc>
              <a:buFont typeface="Wingdings" panose="05000000000000000000" pitchFamily="2" charset="2"/>
              <a:buChar char="ü"/>
            </a:pPr>
            <a:r>
              <a:rPr lang="pt-BR" sz="1400" dirty="0" err="1"/>
              <a:t>Standardize</a:t>
            </a:r>
            <a:r>
              <a:rPr lang="pt-BR" sz="1400" dirty="0"/>
              <a:t> data </a:t>
            </a:r>
            <a:r>
              <a:rPr lang="pt-BR" sz="1400" dirty="0" err="1"/>
              <a:t>with</a:t>
            </a:r>
            <a:r>
              <a:rPr lang="pt-BR" sz="1400" dirty="0"/>
              <a:t> </a:t>
            </a:r>
            <a:r>
              <a:rPr lang="pt-BR" sz="1400" dirty="0" err="1"/>
              <a:t>StandardScaler</a:t>
            </a:r>
            <a:r>
              <a:rPr lang="pt-BR" sz="1400" dirty="0"/>
              <a:t> by </a:t>
            </a:r>
            <a:r>
              <a:rPr lang="pt-BR" sz="1400" dirty="0" err="1"/>
              <a:t>fitting</a:t>
            </a:r>
            <a:r>
              <a:rPr lang="pt-BR" sz="1400" dirty="0"/>
              <a:t> </a:t>
            </a:r>
            <a:r>
              <a:rPr lang="pt-BR" sz="1400" dirty="0" err="1"/>
              <a:t>and</a:t>
            </a:r>
            <a:r>
              <a:rPr lang="pt-BR" sz="1400" dirty="0"/>
              <a:t> </a:t>
            </a:r>
            <a:r>
              <a:rPr lang="pt-BR" sz="1400" dirty="0" err="1"/>
              <a:t>transforming</a:t>
            </a:r>
            <a:r>
              <a:rPr lang="pt-BR" sz="1400" dirty="0"/>
              <a:t> data;</a:t>
            </a:r>
          </a:p>
          <a:p>
            <a:pPr>
              <a:lnSpc>
                <a:spcPct val="150000"/>
              </a:lnSpc>
              <a:buFont typeface="Wingdings" panose="05000000000000000000" pitchFamily="2" charset="2"/>
              <a:buChar char="ü"/>
            </a:pPr>
            <a:r>
              <a:rPr lang="pt-BR" sz="1400" dirty="0"/>
              <a:t>Split </a:t>
            </a:r>
            <a:r>
              <a:rPr lang="pt-BR" sz="1400" dirty="0" err="1"/>
              <a:t>the</a:t>
            </a:r>
            <a:r>
              <a:rPr lang="pt-BR" sz="1400" dirty="0"/>
              <a:t> data </a:t>
            </a:r>
            <a:r>
              <a:rPr lang="pt-BR" sz="1400" dirty="0" err="1"/>
              <a:t>using</a:t>
            </a:r>
            <a:r>
              <a:rPr lang="pt-BR" sz="1400" dirty="0"/>
              <a:t> </a:t>
            </a:r>
            <a:r>
              <a:rPr lang="pt-BR" sz="1400" dirty="0" err="1"/>
              <a:t>train_test_split</a:t>
            </a:r>
            <a:r>
              <a:rPr lang="pt-BR" sz="1400" dirty="0"/>
              <a:t>;</a:t>
            </a:r>
          </a:p>
          <a:p>
            <a:pPr>
              <a:lnSpc>
                <a:spcPct val="150000"/>
              </a:lnSpc>
              <a:buFont typeface="Wingdings" panose="05000000000000000000" pitchFamily="2" charset="2"/>
              <a:buChar char="ü"/>
            </a:pPr>
            <a:r>
              <a:rPr lang="pt-BR" sz="1400" dirty="0"/>
              <a:t> </a:t>
            </a:r>
            <a:r>
              <a:rPr lang="pt-BR" sz="1400" dirty="0" err="1"/>
              <a:t>Create</a:t>
            </a:r>
            <a:r>
              <a:rPr lang="pt-BR" sz="1400" dirty="0"/>
              <a:t> a </a:t>
            </a:r>
            <a:r>
              <a:rPr lang="pt-BR" sz="1400" dirty="0" err="1"/>
              <a:t>GridSearchCV</a:t>
            </a:r>
            <a:r>
              <a:rPr lang="pt-BR" sz="1400" dirty="0"/>
              <a:t> </a:t>
            </a:r>
            <a:r>
              <a:rPr lang="pt-BR" sz="1400" dirty="0" err="1"/>
              <a:t>object</a:t>
            </a:r>
            <a:r>
              <a:rPr lang="pt-BR" sz="1400" dirty="0"/>
              <a:t> </a:t>
            </a:r>
            <a:r>
              <a:rPr lang="pt-BR" sz="1400" dirty="0" err="1"/>
              <a:t>with</a:t>
            </a:r>
            <a:r>
              <a:rPr lang="pt-BR" sz="1400" dirty="0"/>
              <a:t> cv=10 for </a:t>
            </a:r>
            <a:r>
              <a:rPr lang="pt-BR" sz="1400" dirty="0" err="1"/>
              <a:t>parameter</a:t>
            </a:r>
            <a:r>
              <a:rPr lang="pt-BR" sz="1400" dirty="0"/>
              <a:t> </a:t>
            </a:r>
            <a:r>
              <a:rPr lang="pt-BR" sz="1400" dirty="0" err="1"/>
              <a:t>optimization</a:t>
            </a:r>
            <a:r>
              <a:rPr lang="pt-BR" sz="1400" dirty="0"/>
              <a:t>;</a:t>
            </a:r>
          </a:p>
          <a:p>
            <a:pPr>
              <a:lnSpc>
                <a:spcPct val="150000"/>
              </a:lnSpc>
              <a:buFont typeface="Wingdings" panose="05000000000000000000" pitchFamily="2" charset="2"/>
              <a:buChar char="ü"/>
            </a:pPr>
            <a:r>
              <a:rPr lang="pt-BR" sz="1400" dirty="0"/>
              <a:t> </a:t>
            </a:r>
            <a:r>
              <a:rPr lang="pt-BR" sz="1400" dirty="0" err="1"/>
              <a:t>Apply</a:t>
            </a:r>
            <a:r>
              <a:rPr lang="pt-BR" sz="1400" dirty="0"/>
              <a:t> </a:t>
            </a:r>
            <a:r>
              <a:rPr lang="pt-BR" sz="1400" dirty="0" err="1"/>
              <a:t>GridSearchCV</a:t>
            </a:r>
            <a:r>
              <a:rPr lang="pt-BR" sz="1400" dirty="0"/>
              <a:t> in </a:t>
            </a:r>
            <a:r>
              <a:rPr lang="pt-BR" sz="1400" dirty="0" err="1"/>
              <a:t>different</a:t>
            </a:r>
            <a:r>
              <a:rPr lang="pt-BR" sz="1400" dirty="0"/>
              <a:t> </a:t>
            </a:r>
            <a:r>
              <a:rPr lang="pt-BR" sz="1400" dirty="0" err="1"/>
              <a:t>algorithms</a:t>
            </a:r>
            <a:r>
              <a:rPr lang="pt-BR" sz="1400" dirty="0"/>
              <a:t>: </a:t>
            </a:r>
            <a:r>
              <a:rPr lang="pt-BR" sz="1400" dirty="0" err="1"/>
              <a:t>logistic</a:t>
            </a:r>
            <a:r>
              <a:rPr lang="pt-BR" sz="1400" dirty="0"/>
              <a:t> </a:t>
            </a:r>
            <a:r>
              <a:rPr lang="pt-BR" sz="1400" dirty="0" err="1"/>
              <a:t>regression</a:t>
            </a:r>
            <a:endParaRPr lang="pt-BR" sz="1400" dirty="0"/>
          </a:p>
          <a:p>
            <a:pPr>
              <a:lnSpc>
                <a:spcPct val="150000"/>
              </a:lnSpc>
              <a:buFont typeface="Wingdings" panose="05000000000000000000" pitchFamily="2" charset="2"/>
              <a:buChar char="ü"/>
            </a:pPr>
            <a:r>
              <a:rPr lang="pt-BR" sz="1400" dirty="0"/>
              <a:t>(</a:t>
            </a:r>
            <a:r>
              <a:rPr lang="pt-BR" sz="1400" dirty="0" err="1"/>
              <a:t>LogisticRegression</a:t>
            </a:r>
            <a:r>
              <a:rPr lang="pt-BR" sz="1400" dirty="0"/>
              <a:t>()), </a:t>
            </a:r>
            <a:r>
              <a:rPr lang="pt-BR" sz="1400" dirty="0" err="1"/>
              <a:t>support</a:t>
            </a:r>
            <a:r>
              <a:rPr lang="pt-BR" sz="1400" dirty="0"/>
              <a:t> vector machine (SVC()), </a:t>
            </a:r>
            <a:r>
              <a:rPr lang="pt-BR" sz="1400" dirty="0" err="1"/>
              <a:t>decision</a:t>
            </a:r>
            <a:r>
              <a:rPr lang="pt-BR" sz="1400" dirty="0"/>
              <a:t> </a:t>
            </a:r>
            <a:r>
              <a:rPr lang="pt-BR" sz="1400" dirty="0" err="1"/>
              <a:t>tree</a:t>
            </a:r>
            <a:r>
              <a:rPr lang="pt-BR" sz="1400" dirty="0"/>
              <a:t>;</a:t>
            </a:r>
          </a:p>
          <a:p>
            <a:pPr>
              <a:lnSpc>
                <a:spcPct val="150000"/>
              </a:lnSpc>
              <a:buFont typeface="Wingdings" panose="05000000000000000000" pitchFamily="2" charset="2"/>
              <a:buChar char="ü"/>
            </a:pPr>
            <a:r>
              <a:rPr lang="pt-BR" sz="1400" dirty="0"/>
              <a:t>(</a:t>
            </a:r>
            <a:r>
              <a:rPr lang="pt-BR" sz="1400" dirty="0" err="1"/>
              <a:t>DecisionTreeClassifier</a:t>
            </a:r>
            <a:r>
              <a:rPr lang="pt-BR" sz="1400" dirty="0"/>
              <a:t>()), K-</a:t>
            </a:r>
            <a:r>
              <a:rPr lang="pt-BR" sz="1400" dirty="0" err="1"/>
              <a:t>nearest</a:t>
            </a:r>
            <a:r>
              <a:rPr lang="pt-BR" sz="1400" dirty="0"/>
              <a:t> </a:t>
            </a:r>
            <a:r>
              <a:rPr lang="pt-BR" sz="1400" dirty="0" err="1"/>
              <a:t>neighbor</a:t>
            </a:r>
            <a:r>
              <a:rPr lang="pt-BR" sz="1400" dirty="0"/>
              <a:t> (</a:t>
            </a:r>
            <a:r>
              <a:rPr lang="pt-BR" sz="1400" dirty="0" err="1"/>
              <a:t>KNeighborsClassifier</a:t>
            </a:r>
            <a:r>
              <a:rPr lang="pt-BR" sz="1400" dirty="0"/>
              <a:t>());</a:t>
            </a:r>
          </a:p>
          <a:p>
            <a:pPr>
              <a:lnSpc>
                <a:spcPct val="150000"/>
              </a:lnSpc>
              <a:buFont typeface="Wingdings" panose="05000000000000000000" pitchFamily="2" charset="2"/>
              <a:buChar char="ü"/>
            </a:pPr>
            <a:r>
              <a:rPr lang="pt-BR" sz="1400" dirty="0" err="1"/>
              <a:t>Calculate</a:t>
            </a:r>
            <a:r>
              <a:rPr lang="pt-BR" sz="1400" dirty="0"/>
              <a:t> </a:t>
            </a:r>
            <a:r>
              <a:rPr lang="pt-BR" sz="1400" dirty="0" err="1"/>
              <a:t>the</a:t>
            </a:r>
            <a:r>
              <a:rPr lang="pt-BR" sz="1400" dirty="0"/>
              <a:t> </a:t>
            </a:r>
            <a:r>
              <a:rPr lang="pt-BR" sz="1400" dirty="0" err="1"/>
              <a:t>accuracy</a:t>
            </a:r>
            <a:r>
              <a:rPr lang="pt-BR" sz="1400" dirty="0"/>
              <a:t> </a:t>
            </a:r>
            <a:r>
              <a:rPr lang="pt-BR" sz="1400" dirty="0" err="1"/>
              <a:t>of</a:t>
            </a:r>
            <a:r>
              <a:rPr lang="pt-BR" sz="1400" dirty="0"/>
              <a:t> </a:t>
            </a:r>
            <a:r>
              <a:rPr lang="pt-BR" sz="1400" dirty="0" err="1"/>
              <a:t>the</a:t>
            </a:r>
            <a:r>
              <a:rPr lang="pt-BR" sz="1400" dirty="0"/>
              <a:t> </a:t>
            </a:r>
            <a:r>
              <a:rPr lang="pt-BR" sz="1400" dirty="0" err="1"/>
              <a:t>test</a:t>
            </a:r>
            <a:r>
              <a:rPr lang="pt-BR" sz="1400" dirty="0"/>
              <a:t> data </a:t>
            </a:r>
            <a:r>
              <a:rPr lang="pt-BR" sz="1400" dirty="0" err="1"/>
              <a:t>using</a:t>
            </a:r>
            <a:r>
              <a:rPr lang="pt-BR" sz="1400" dirty="0"/>
              <a:t> .score() for all models;</a:t>
            </a:r>
          </a:p>
          <a:p>
            <a:pPr>
              <a:lnSpc>
                <a:spcPct val="150000"/>
              </a:lnSpc>
              <a:buFont typeface="Wingdings" panose="05000000000000000000" pitchFamily="2" charset="2"/>
              <a:buChar char="ü"/>
            </a:pPr>
            <a:r>
              <a:rPr lang="pt-BR" sz="1400" dirty="0" err="1"/>
              <a:t>Evaluate</a:t>
            </a:r>
            <a:r>
              <a:rPr lang="pt-BR" sz="1400" dirty="0"/>
              <a:t> </a:t>
            </a:r>
            <a:r>
              <a:rPr lang="pt-BR" sz="1400" dirty="0" err="1"/>
              <a:t>the</a:t>
            </a:r>
            <a:r>
              <a:rPr lang="pt-BR" sz="1400" dirty="0"/>
              <a:t> </a:t>
            </a:r>
            <a:r>
              <a:rPr lang="pt-BR" sz="1400" dirty="0" err="1"/>
              <a:t>confusion</a:t>
            </a:r>
            <a:r>
              <a:rPr lang="pt-BR" sz="1400" dirty="0"/>
              <a:t> </a:t>
            </a:r>
            <a:r>
              <a:rPr lang="pt-BR" sz="1400" dirty="0" err="1"/>
              <a:t>matrix</a:t>
            </a:r>
            <a:r>
              <a:rPr lang="pt-BR" sz="1400" dirty="0"/>
              <a:t> for all models;</a:t>
            </a:r>
          </a:p>
          <a:p>
            <a:pPr>
              <a:lnSpc>
                <a:spcPct val="150000"/>
              </a:lnSpc>
              <a:buFont typeface="Wingdings" panose="05000000000000000000" pitchFamily="2" charset="2"/>
              <a:buChar char="ü"/>
            </a:pPr>
            <a:r>
              <a:rPr lang="pt-BR" sz="1400" dirty="0" err="1"/>
              <a:t>Identify</a:t>
            </a:r>
            <a:r>
              <a:rPr lang="pt-BR" sz="1400" dirty="0"/>
              <a:t> </a:t>
            </a:r>
            <a:r>
              <a:rPr lang="pt-BR" sz="1400" dirty="0" err="1"/>
              <a:t>the</a:t>
            </a:r>
            <a:r>
              <a:rPr lang="pt-BR" sz="1400" dirty="0"/>
              <a:t> </a:t>
            </a:r>
            <a:r>
              <a:rPr lang="pt-BR" sz="1400" dirty="0" err="1"/>
              <a:t>best</a:t>
            </a:r>
            <a:r>
              <a:rPr lang="pt-BR" sz="1400" dirty="0"/>
              <a:t> model </a:t>
            </a:r>
            <a:r>
              <a:rPr lang="pt-BR" sz="1400" dirty="0" err="1"/>
              <a:t>using</a:t>
            </a:r>
            <a:r>
              <a:rPr lang="pt-BR" sz="1400" dirty="0"/>
              <a:t> </a:t>
            </a:r>
            <a:r>
              <a:rPr lang="en-US" sz="1400" b="0" i="0" dirty="0">
                <a:effectLst/>
                <a:latin typeface="-apple-system"/>
              </a:rPr>
              <a:t>SVM, Classification Trees and Logistic Regression</a:t>
            </a:r>
            <a:endParaRPr lang="pt-BR" sz="1400" dirty="0"/>
          </a:p>
        </p:txBody>
      </p:sp>
    </p:spTree>
    <p:extLst>
      <p:ext uri="{BB962C8B-B14F-4D97-AF65-F5344CB8AC3E}">
        <p14:creationId xmlns:p14="http://schemas.microsoft.com/office/powerpoint/2010/main" val="180535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36000" b="48000"/>
          </a:stretch>
        </a:blipFill>
        <a:effectLst/>
      </p:bgPr>
    </p:bg>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1C886C9-D6DD-13E4-3C9B-F1012E714BA2}"/>
              </a:ext>
            </a:extLst>
          </p:cNvPr>
          <p:cNvGrpSpPr/>
          <p:nvPr/>
        </p:nvGrpSpPr>
        <p:grpSpPr>
          <a:xfrm>
            <a:off x="-1841610" y="1960930"/>
            <a:ext cx="12529885" cy="4380611"/>
            <a:chOff x="-1688905" y="433880"/>
            <a:chExt cx="12529885" cy="6671186"/>
          </a:xfrm>
        </p:grpSpPr>
        <p:sp>
          <p:nvSpPr>
            <p:cNvPr id="3" name="Elipse 76">
              <a:extLst>
                <a:ext uri="{FF2B5EF4-FFF2-40B4-BE49-F238E27FC236}">
                  <a16:creationId xmlns:a16="http://schemas.microsoft.com/office/drawing/2014/main" id="{F5CA3BDA-1703-3EF6-9DE3-28DD7950E4A5}"/>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Elipse 76">
              <a:extLst>
                <a:ext uri="{FF2B5EF4-FFF2-40B4-BE49-F238E27FC236}">
                  <a16:creationId xmlns:a16="http://schemas.microsoft.com/office/drawing/2014/main" id="{4AC468F5-6DF5-70A1-5A9D-179F986B3427}"/>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7" name="Google Shape;2618;p60">
            <a:extLst>
              <a:ext uri="{FF2B5EF4-FFF2-40B4-BE49-F238E27FC236}">
                <a16:creationId xmlns:a16="http://schemas.microsoft.com/office/drawing/2014/main" id="{F258EA14-3FDE-8451-3C48-5C8396A5C50B}"/>
              </a:ext>
            </a:extLst>
          </p:cNvPr>
          <p:cNvSpPr txBox="1">
            <a:spLocks/>
          </p:cNvSpPr>
          <p:nvPr/>
        </p:nvSpPr>
        <p:spPr>
          <a:xfrm>
            <a:off x="907080" y="37933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dirty="0">
                <a:solidFill>
                  <a:srgbClr val="47A5F3"/>
                </a:solidFill>
                <a:latin typeface="+mj-lt"/>
              </a:rPr>
              <a:t>RESULTS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10713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RESULTS SUMMARY</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aphicFrame>
        <p:nvGraphicFramePr>
          <p:cNvPr id="2" name="Tabela 2">
            <a:extLst>
              <a:ext uri="{FF2B5EF4-FFF2-40B4-BE49-F238E27FC236}">
                <a16:creationId xmlns:a16="http://schemas.microsoft.com/office/drawing/2014/main" id="{223FB7BD-C630-4511-5B39-11D7BC80F273}"/>
              </a:ext>
            </a:extLst>
          </p:cNvPr>
          <p:cNvGraphicFramePr>
            <a:graphicFrameLocks noGrp="1"/>
          </p:cNvGraphicFramePr>
          <p:nvPr>
            <p:extLst>
              <p:ext uri="{D42A27DB-BD31-4B8C-83A1-F6EECF244321}">
                <p14:modId xmlns:p14="http://schemas.microsoft.com/office/powerpoint/2010/main" val="3884572988"/>
              </p:ext>
            </p:extLst>
          </p:nvPr>
        </p:nvGraphicFramePr>
        <p:xfrm>
          <a:off x="601670" y="1655520"/>
          <a:ext cx="7940660" cy="3166840"/>
        </p:xfrm>
        <a:graphic>
          <a:graphicData uri="http://schemas.openxmlformats.org/drawingml/2006/table">
            <a:tbl>
              <a:tblPr firstRow="1" bandRow="1">
                <a:tableStyleId>{5C22544A-7EE6-4342-B048-85BDC9FD1C3A}</a:tableStyleId>
              </a:tblPr>
              <a:tblGrid>
                <a:gridCol w="2748690">
                  <a:extLst>
                    <a:ext uri="{9D8B030D-6E8A-4147-A177-3AD203B41FA5}">
                      <a16:colId xmlns:a16="http://schemas.microsoft.com/office/drawing/2014/main" val="1393143144"/>
                    </a:ext>
                  </a:extLst>
                </a:gridCol>
                <a:gridCol w="5191970">
                  <a:extLst>
                    <a:ext uri="{9D8B030D-6E8A-4147-A177-3AD203B41FA5}">
                      <a16:colId xmlns:a16="http://schemas.microsoft.com/office/drawing/2014/main" val="1586123395"/>
                    </a:ext>
                  </a:extLst>
                </a:gridCol>
              </a:tblGrid>
              <a:tr h="810501">
                <a:tc>
                  <a:txBody>
                    <a:bodyPr/>
                    <a:lstStyle/>
                    <a:p>
                      <a:r>
                        <a:rPr lang="pt-BR" dirty="0" err="1"/>
                        <a:t>Exploratory</a:t>
                      </a:r>
                      <a:r>
                        <a:rPr lang="pt-BR" dirty="0"/>
                        <a:t> Data </a:t>
                      </a:r>
                      <a:r>
                        <a:rPr lang="pt-BR" dirty="0" err="1"/>
                        <a:t>Analysis</a:t>
                      </a:r>
                      <a:endParaRPr lang="pt-BR" dirty="0"/>
                    </a:p>
                  </a:txBody>
                  <a:tcPr/>
                </a:tc>
                <a:tc>
                  <a:txBody>
                    <a:bodyPr/>
                    <a:lstStyle/>
                    <a:p>
                      <a:r>
                        <a:rPr lang="en-US" sz="1600" b="0" dirty="0"/>
                        <a:t>Success in releases improved over time;</a:t>
                      </a:r>
                    </a:p>
                    <a:p>
                      <a:r>
                        <a:rPr lang="en-US" sz="1600" b="0" dirty="0"/>
                        <a:t>• KSC LC-39A has the highest success rate among landing sites</a:t>
                      </a:r>
                    </a:p>
                    <a:p>
                      <a:r>
                        <a:rPr lang="en-US" sz="1600" b="0" dirty="0"/>
                        <a:t>• ES-L1, GEO, HEO and SSO orbits have a 100% success rate</a:t>
                      </a:r>
                      <a:endParaRPr lang="pt-BR" sz="1600" b="0" dirty="0"/>
                    </a:p>
                  </a:txBody>
                  <a:tcPr/>
                </a:tc>
                <a:extLst>
                  <a:ext uri="{0D108BD9-81ED-4DB2-BD59-A6C34878D82A}">
                    <a16:rowId xmlns:a16="http://schemas.microsoft.com/office/drawing/2014/main" val="3703671041"/>
                  </a:ext>
                </a:extLst>
              </a:tr>
              <a:tr h="1289539">
                <a:tc>
                  <a:txBody>
                    <a:bodyPr/>
                    <a:lstStyle/>
                    <a:p>
                      <a:r>
                        <a:rPr lang="pt-BR" b="1" dirty="0"/>
                        <a:t>Visual </a:t>
                      </a:r>
                      <a:r>
                        <a:rPr lang="pt-BR" b="1" dirty="0" err="1"/>
                        <a:t>Analytics</a:t>
                      </a:r>
                      <a:endParaRPr lang="pt-BR" b="1" dirty="0"/>
                    </a:p>
                  </a:txBody>
                  <a:tcPr/>
                </a:tc>
                <a:tc>
                  <a:txBody>
                    <a:bodyPr/>
                    <a:lstStyle/>
                    <a:p>
                      <a:r>
                        <a:rPr lang="en-US" sz="1600" dirty="0"/>
                        <a:t>Launch sites are mostly near the equator and near the coast;</a:t>
                      </a:r>
                    </a:p>
                    <a:p>
                      <a:r>
                        <a:rPr lang="en-US" sz="1600" dirty="0"/>
                        <a:t>Launch sites are far enough away to avoid damage (city, highway, rail) should a launch fail, but far enough away to bring people and materials to support launch activities.</a:t>
                      </a:r>
                      <a:endParaRPr lang="pt-BR" sz="1600" dirty="0"/>
                    </a:p>
                  </a:txBody>
                  <a:tcPr/>
                </a:tc>
                <a:extLst>
                  <a:ext uri="{0D108BD9-81ED-4DB2-BD59-A6C34878D82A}">
                    <a16:rowId xmlns:a16="http://schemas.microsoft.com/office/drawing/2014/main" val="1779447421"/>
                  </a:ext>
                </a:extLst>
              </a:tr>
              <a:tr h="810501">
                <a:tc>
                  <a:txBody>
                    <a:bodyPr/>
                    <a:lstStyle/>
                    <a:p>
                      <a:r>
                        <a:rPr lang="pt-BR" b="1" dirty="0" err="1"/>
                        <a:t>Predictive</a:t>
                      </a:r>
                      <a:r>
                        <a:rPr lang="pt-BR" b="1" dirty="0"/>
                        <a:t> </a:t>
                      </a:r>
                      <a:r>
                        <a:rPr lang="pt-BR" b="1" dirty="0" err="1"/>
                        <a:t>Analytics</a:t>
                      </a:r>
                      <a:endParaRPr lang="pt-BR" b="1" dirty="0"/>
                    </a:p>
                  </a:txBody>
                  <a:tcPr/>
                </a:tc>
                <a:tc>
                  <a:txBody>
                    <a:bodyPr/>
                    <a:lstStyle/>
                    <a:p>
                      <a:r>
                        <a:rPr lang="en-US" sz="1600" dirty="0"/>
                        <a:t>Decision Tree model is the best predictive model for the dataset.</a:t>
                      </a:r>
                      <a:endParaRPr lang="pt-BR" sz="1600" dirty="0"/>
                    </a:p>
                  </a:txBody>
                  <a:tcPr/>
                </a:tc>
                <a:extLst>
                  <a:ext uri="{0D108BD9-81ED-4DB2-BD59-A6C34878D82A}">
                    <a16:rowId xmlns:a16="http://schemas.microsoft.com/office/drawing/2014/main" val="821008277"/>
                  </a:ext>
                </a:extLst>
              </a:tr>
            </a:tbl>
          </a:graphicData>
        </a:graphic>
      </p:graphicFrame>
    </p:spTree>
    <p:extLst>
      <p:ext uri="{BB962C8B-B14F-4D97-AF65-F5344CB8AC3E}">
        <p14:creationId xmlns:p14="http://schemas.microsoft.com/office/powerpoint/2010/main" val="14397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RESULTS SUMMARY cont.</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pSp>
        <p:nvGrpSpPr>
          <p:cNvPr id="20" name="Google Shape;7543;p128">
            <a:extLst>
              <a:ext uri="{FF2B5EF4-FFF2-40B4-BE49-F238E27FC236}">
                <a16:creationId xmlns:a16="http://schemas.microsoft.com/office/drawing/2014/main" id="{30BA32FF-D900-F3AF-A5B6-BC798D67BE5A}"/>
              </a:ext>
            </a:extLst>
          </p:cNvPr>
          <p:cNvGrpSpPr/>
          <p:nvPr/>
        </p:nvGrpSpPr>
        <p:grpSpPr>
          <a:xfrm>
            <a:off x="1059785" y="1655520"/>
            <a:ext cx="1527048" cy="916230"/>
            <a:chOff x="4411970" y="2726085"/>
            <a:chExt cx="643107" cy="193659"/>
          </a:xfrm>
        </p:grpSpPr>
        <p:sp>
          <p:nvSpPr>
            <p:cNvPr id="21" name="Google Shape;7544;p128">
              <a:extLst>
                <a:ext uri="{FF2B5EF4-FFF2-40B4-BE49-F238E27FC236}">
                  <a16:creationId xmlns:a16="http://schemas.microsoft.com/office/drawing/2014/main" id="{03E14BEE-EC01-8767-EFCB-346D6C82A68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5;p128">
              <a:extLst>
                <a:ext uri="{FF2B5EF4-FFF2-40B4-BE49-F238E27FC236}">
                  <a16:creationId xmlns:a16="http://schemas.microsoft.com/office/drawing/2014/main" id="{FBC62AC0-0157-3E97-79C0-6775C95AD2E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46;p128">
              <a:extLst>
                <a:ext uri="{FF2B5EF4-FFF2-40B4-BE49-F238E27FC236}">
                  <a16:creationId xmlns:a16="http://schemas.microsoft.com/office/drawing/2014/main" id="{FB3006E8-E57E-AD80-EE0B-3D8CBF2562C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CaixaDeTexto 38">
            <a:extLst>
              <a:ext uri="{FF2B5EF4-FFF2-40B4-BE49-F238E27FC236}">
                <a16:creationId xmlns:a16="http://schemas.microsoft.com/office/drawing/2014/main" id="{14EC9A51-3A93-EB1F-ACB9-A7B4FF7E79C9}"/>
              </a:ext>
            </a:extLst>
          </p:cNvPr>
          <p:cNvSpPr txBox="1"/>
          <p:nvPr/>
        </p:nvSpPr>
        <p:spPr>
          <a:xfrm>
            <a:off x="1212490" y="1911095"/>
            <a:ext cx="1296991" cy="369332"/>
          </a:xfrm>
          <a:prstGeom prst="rect">
            <a:avLst/>
          </a:prstGeom>
          <a:noFill/>
        </p:spPr>
        <p:txBody>
          <a:bodyPr wrap="square">
            <a:spAutoFit/>
          </a:bodyPr>
          <a:lstStyle/>
          <a:p>
            <a:pPr algn="ctr"/>
            <a:r>
              <a:rPr lang="pt-BR" sz="1600" dirty="0">
                <a:solidFill>
                  <a:schemeClr val="bg1"/>
                </a:solidFill>
              </a:rPr>
              <a:t>EDA</a:t>
            </a:r>
            <a:r>
              <a:rPr lang="pt-BR" sz="1600" dirty="0"/>
              <a:t> </a:t>
            </a:r>
            <a:r>
              <a:rPr lang="pt-BR" sz="1600" dirty="0" err="1">
                <a:solidFill>
                  <a:schemeClr val="bg1"/>
                </a:solidFill>
              </a:rPr>
              <a:t>Results</a:t>
            </a:r>
            <a:r>
              <a:rPr lang="pt-BR" dirty="0"/>
              <a:t> </a:t>
            </a:r>
            <a:endParaRPr lang="pt-BR" u="sng" dirty="0">
              <a:solidFill>
                <a:schemeClr val="bg1"/>
              </a:solidFill>
            </a:endParaRPr>
          </a:p>
        </p:txBody>
      </p:sp>
      <p:grpSp>
        <p:nvGrpSpPr>
          <p:cNvPr id="40" name="Google Shape;7543;p128">
            <a:extLst>
              <a:ext uri="{FF2B5EF4-FFF2-40B4-BE49-F238E27FC236}">
                <a16:creationId xmlns:a16="http://schemas.microsoft.com/office/drawing/2014/main" id="{98EFE0E5-F201-43A4-270C-7EB9EFF13DAE}"/>
              </a:ext>
            </a:extLst>
          </p:cNvPr>
          <p:cNvGrpSpPr/>
          <p:nvPr/>
        </p:nvGrpSpPr>
        <p:grpSpPr>
          <a:xfrm>
            <a:off x="1059785" y="2721255"/>
            <a:ext cx="1527048" cy="916230"/>
            <a:chOff x="4411970" y="2726085"/>
            <a:chExt cx="643107" cy="193659"/>
          </a:xfrm>
        </p:grpSpPr>
        <p:sp>
          <p:nvSpPr>
            <p:cNvPr id="41" name="Google Shape;7544;p128">
              <a:extLst>
                <a:ext uri="{FF2B5EF4-FFF2-40B4-BE49-F238E27FC236}">
                  <a16:creationId xmlns:a16="http://schemas.microsoft.com/office/drawing/2014/main" id="{B5E16FA4-D952-29A7-C029-BF912810378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45;p128">
              <a:extLst>
                <a:ext uri="{FF2B5EF4-FFF2-40B4-BE49-F238E27FC236}">
                  <a16:creationId xmlns:a16="http://schemas.microsoft.com/office/drawing/2014/main" id="{50D3F349-7376-1F79-145D-2B1521693A66}"/>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46;p128">
              <a:extLst>
                <a:ext uri="{FF2B5EF4-FFF2-40B4-BE49-F238E27FC236}">
                  <a16:creationId xmlns:a16="http://schemas.microsoft.com/office/drawing/2014/main" id="{15E40710-D8CE-D541-096F-B2CBA116D180}"/>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CaixaDeTexto 43">
            <a:extLst>
              <a:ext uri="{FF2B5EF4-FFF2-40B4-BE49-F238E27FC236}">
                <a16:creationId xmlns:a16="http://schemas.microsoft.com/office/drawing/2014/main" id="{2AE31424-974A-F474-F862-2A2B5F4AEE5F}"/>
              </a:ext>
            </a:extLst>
          </p:cNvPr>
          <p:cNvSpPr txBox="1"/>
          <p:nvPr/>
        </p:nvSpPr>
        <p:spPr>
          <a:xfrm>
            <a:off x="1212487" y="2915769"/>
            <a:ext cx="1296991" cy="584775"/>
          </a:xfrm>
          <a:prstGeom prst="rect">
            <a:avLst/>
          </a:prstGeom>
          <a:noFill/>
        </p:spPr>
        <p:txBody>
          <a:bodyPr wrap="square">
            <a:spAutoFit/>
          </a:bodyPr>
          <a:lstStyle/>
          <a:p>
            <a:pPr algn="ctr"/>
            <a:r>
              <a:rPr lang="pt-BR" sz="1600" dirty="0">
                <a:solidFill>
                  <a:schemeClr val="bg1"/>
                </a:solidFill>
              </a:rPr>
              <a:t>Int. </a:t>
            </a:r>
            <a:r>
              <a:rPr lang="pt-BR" sz="1600" dirty="0" err="1">
                <a:solidFill>
                  <a:schemeClr val="bg1"/>
                </a:solidFill>
              </a:rPr>
              <a:t>Analytics</a:t>
            </a:r>
            <a:r>
              <a:rPr lang="pt-BR" sz="1600" dirty="0">
                <a:solidFill>
                  <a:schemeClr val="bg1"/>
                </a:solidFill>
              </a:rPr>
              <a:t> demo</a:t>
            </a:r>
            <a:r>
              <a:rPr lang="pt-BR" sz="1600" dirty="0"/>
              <a:t> </a:t>
            </a:r>
            <a:endParaRPr lang="pt-BR" sz="1600" u="sng" dirty="0">
              <a:solidFill>
                <a:schemeClr val="bg1"/>
              </a:solidFill>
            </a:endParaRPr>
          </a:p>
        </p:txBody>
      </p:sp>
      <p:grpSp>
        <p:nvGrpSpPr>
          <p:cNvPr id="45" name="Google Shape;7543;p128">
            <a:extLst>
              <a:ext uri="{FF2B5EF4-FFF2-40B4-BE49-F238E27FC236}">
                <a16:creationId xmlns:a16="http://schemas.microsoft.com/office/drawing/2014/main" id="{5D0F6F08-C914-FAB8-2F47-89409F3B54CE}"/>
              </a:ext>
            </a:extLst>
          </p:cNvPr>
          <p:cNvGrpSpPr/>
          <p:nvPr/>
        </p:nvGrpSpPr>
        <p:grpSpPr>
          <a:xfrm>
            <a:off x="1059782" y="3911805"/>
            <a:ext cx="1527048" cy="916230"/>
            <a:chOff x="4411970" y="2726085"/>
            <a:chExt cx="643107" cy="193659"/>
          </a:xfrm>
        </p:grpSpPr>
        <p:sp>
          <p:nvSpPr>
            <p:cNvPr id="46" name="Google Shape;7544;p128">
              <a:extLst>
                <a:ext uri="{FF2B5EF4-FFF2-40B4-BE49-F238E27FC236}">
                  <a16:creationId xmlns:a16="http://schemas.microsoft.com/office/drawing/2014/main" id="{5CD9092C-2BB4-4C09-F674-DBA8BB2B75AB}"/>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45;p128">
              <a:extLst>
                <a:ext uri="{FF2B5EF4-FFF2-40B4-BE49-F238E27FC236}">
                  <a16:creationId xmlns:a16="http://schemas.microsoft.com/office/drawing/2014/main" id="{06FEB289-380B-EF21-8C1B-8937C7E69303}"/>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6;p128">
              <a:extLst>
                <a:ext uri="{FF2B5EF4-FFF2-40B4-BE49-F238E27FC236}">
                  <a16:creationId xmlns:a16="http://schemas.microsoft.com/office/drawing/2014/main" id="{619E88DD-9F10-E983-EFBB-C6781D589BC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CaixaDeTexto 49">
            <a:extLst>
              <a:ext uri="{FF2B5EF4-FFF2-40B4-BE49-F238E27FC236}">
                <a16:creationId xmlns:a16="http://schemas.microsoft.com/office/drawing/2014/main" id="{A65797AE-4663-4F2C-7231-E50D8522BFA0}"/>
              </a:ext>
            </a:extLst>
          </p:cNvPr>
          <p:cNvSpPr txBox="1"/>
          <p:nvPr/>
        </p:nvSpPr>
        <p:spPr>
          <a:xfrm>
            <a:off x="1212484" y="4037535"/>
            <a:ext cx="1296991" cy="615553"/>
          </a:xfrm>
          <a:prstGeom prst="rect">
            <a:avLst/>
          </a:prstGeom>
          <a:noFill/>
        </p:spPr>
        <p:txBody>
          <a:bodyPr wrap="square">
            <a:spAutoFit/>
          </a:bodyPr>
          <a:lstStyle/>
          <a:p>
            <a:pPr algn="ctr"/>
            <a:r>
              <a:rPr lang="pt-BR" sz="1600" dirty="0" err="1">
                <a:solidFill>
                  <a:schemeClr val="bg1"/>
                </a:solidFill>
              </a:rPr>
              <a:t>Predictive</a:t>
            </a:r>
            <a:r>
              <a:rPr lang="pt-BR" sz="1600" dirty="0"/>
              <a:t> </a:t>
            </a:r>
            <a:r>
              <a:rPr lang="pt-BR" sz="1600" dirty="0" err="1">
                <a:solidFill>
                  <a:schemeClr val="bg1"/>
                </a:solidFill>
              </a:rPr>
              <a:t>Results</a:t>
            </a:r>
            <a:r>
              <a:rPr lang="pt-BR" dirty="0"/>
              <a:t> </a:t>
            </a:r>
            <a:endParaRPr lang="pt-BR" u="sng" dirty="0">
              <a:solidFill>
                <a:schemeClr val="bg1"/>
              </a:solidFill>
            </a:endParaRPr>
          </a:p>
        </p:txBody>
      </p:sp>
      <p:pic>
        <p:nvPicPr>
          <p:cNvPr id="1026" name="Picture 2">
            <a:extLst>
              <a:ext uri="{FF2B5EF4-FFF2-40B4-BE49-F238E27FC236}">
                <a16:creationId xmlns:a16="http://schemas.microsoft.com/office/drawing/2014/main" id="{3360EB2A-6EF7-A7B6-FDE1-ACB85D7511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9540" y="1655520"/>
            <a:ext cx="4275740" cy="837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4D5079-8867-4F3D-88A4-AF06CE33C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7985" y="1502815"/>
            <a:ext cx="1392492" cy="1068935"/>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m 57">
            <a:extLst>
              <a:ext uri="{FF2B5EF4-FFF2-40B4-BE49-F238E27FC236}">
                <a16:creationId xmlns:a16="http://schemas.microsoft.com/office/drawing/2014/main" id="{FE9AD626-1AD0-04F6-D7DE-B71BF33BA76B}"/>
              </a:ext>
            </a:extLst>
          </p:cNvPr>
          <p:cNvPicPr>
            <a:picLocks noChangeAspect="1"/>
          </p:cNvPicPr>
          <p:nvPr/>
        </p:nvPicPr>
        <p:blipFill>
          <a:blip r:embed="rId6"/>
          <a:stretch>
            <a:fillRect/>
          </a:stretch>
        </p:blipFill>
        <p:spPr>
          <a:xfrm>
            <a:off x="2892245" y="2713025"/>
            <a:ext cx="1901257" cy="1068935"/>
          </a:xfrm>
          <a:prstGeom prst="rect">
            <a:avLst/>
          </a:prstGeom>
        </p:spPr>
      </p:pic>
      <p:pic>
        <p:nvPicPr>
          <p:cNvPr id="1030" name="Picture 6">
            <a:extLst>
              <a:ext uri="{FF2B5EF4-FFF2-40B4-BE49-F238E27FC236}">
                <a16:creationId xmlns:a16="http://schemas.microsoft.com/office/drawing/2014/main" id="{D0134E12-EC11-A994-C7F8-0CA6AAB20D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115" y="2724455"/>
            <a:ext cx="3512215" cy="10957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217F7EE-E96C-0BEE-FD96-ABAAF5699B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4950" y="3946095"/>
            <a:ext cx="32766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cap="all" dirty="0">
                <a:solidFill>
                  <a:srgbClr val="47A5F3"/>
                </a:solidFill>
              </a:rPr>
              <a:t>Flight Number vs. Launch Site</a:t>
            </a:r>
            <a:r>
              <a:rPr lang="pt-BR" sz="3200" kern="0" cap="all" dirty="0">
                <a:solidFill>
                  <a:srgbClr val="47A5F3"/>
                </a:solidFill>
                <a:latin typeface="+mj-lt"/>
              </a:rPr>
              <a:t> </a:t>
            </a:r>
            <a:endParaRPr kumimoji="0" lang="pt-BR" sz="3200" b="0" i="0" u="none" strike="noStrike" kern="0" cap="all"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143555" y="1808225"/>
            <a:ext cx="3359510" cy="230832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Earlier flights had a lower success rate (blue = fail(0)) </a:t>
            </a:r>
          </a:p>
          <a:p>
            <a:pPr marL="285750" indent="-285750">
              <a:buFont typeface="Wingdings" panose="05000000000000000000" pitchFamily="2" charset="2"/>
              <a:buChar char="Ø"/>
            </a:pPr>
            <a:r>
              <a:rPr lang="en-US" sz="1600" dirty="0">
                <a:solidFill>
                  <a:schemeClr val="bg1"/>
                </a:solidFill>
              </a:rPr>
              <a:t> Later flights had a higher success rate (orange = success(1)) </a:t>
            </a:r>
          </a:p>
          <a:p>
            <a:pPr marL="285750" indent="-285750">
              <a:buFont typeface="Wingdings" panose="05000000000000000000" pitchFamily="2" charset="2"/>
              <a:buChar char="Ø"/>
            </a:pPr>
            <a:r>
              <a:rPr lang="en-US" sz="1600" dirty="0">
                <a:solidFill>
                  <a:schemeClr val="bg1"/>
                </a:solidFill>
              </a:rPr>
              <a:t>Around half of launches were from CCAFS SLC 40 launch site.</a:t>
            </a:r>
          </a:p>
          <a:p>
            <a:pPr marL="285750" indent="-285750">
              <a:buFont typeface="Wingdings" panose="05000000000000000000" pitchFamily="2" charset="2"/>
              <a:buChar char="Ø"/>
            </a:pPr>
            <a:r>
              <a:rPr lang="en-US" sz="1600" dirty="0">
                <a:solidFill>
                  <a:schemeClr val="bg1"/>
                </a:solidFill>
              </a:rPr>
              <a:t>For launch site ‘KSC LC 39A’, it takes at least around 25 launches before a first successful launch.</a:t>
            </a:r>
            <a:endParaRPr lang="pt-BR" sz="1600" dirty="0">
              <a:solidFill>
                <a:schemeClr val="bg1"/>
              </a:solidFill>
            </a:endParaRPr>
          </a:p>
        </p:txBody>
      </p:sp>
      <p:pic>
        <p:nvPicPr>
          <p:cNvPr id="2054" name="Picture 6">
            <a:extLst>
              <a:ext uri="{FF2B5EF4-FFF2-40B4-BE49-F238E27FC236}">
                <a16:creationId xmlns:a16="http://schemas.microsoft.com/office/drawing/2014/main" id="{FD688ABB-50AE-3035-3DC7-EA3B5FEF9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770" y="1808225"/>
            <a:ext cx="5191970" cy="24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8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3" name="Google Shape;2612;p60">
            <a:extLst>
              <a:ext uri="{FF2B5EF4-FFF2-40B4-BE49-F238E27FC236}">
                <a16:creationId xmlns:a16="http://schemas.microsoft.com/office/drawing/2014/main" id="{14AAFF57-D62A-7CEE-D830-40285289D384}"/>
              </a:ext>
            </a:extLst>
          </p:cNvPr>
          <p:cNvSpPr/>
          <p:nvPr/>
        </p:nvSpPr>
        <p:spPr>
          <a:xfrm>
            <a:off x="989892" y="32701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4" name="Google Shape;2613;p60">
            <a:extLst>
              <a:ext uri="{FF2B5EF4-FFF2-40B4-BE49-F238E27FC236}">
                <a16:creationId xmlns:a16="http://schemas.microsoft.com/office/drawing/2014/main" id="{AA918EA9-F73B-8140-523A-C74BEBBBE32E}"/>
              </a:ext>
            </a:extLst>
          </p:cNvPr>
          <p:cNvSpPr/>
          <p:nvPr/>
        </p:nvSpPr>
        <p:spPr>
          <a:xfrm>
            <a:off x="5325004" y="288121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5" name="Google Shape;2614;p60">
            <a:extLst>
              <a:ext uri="{FF2B5EF4-FFF2-40B4-BE49-F238E27FC236}">
                <a16:creationId xmlns:a16="http://schemas.microsoft.com/office/drawing/2014/main" id="{B633742E-916C-B64D-DB43-EC5D1BC1A5AD}"/>
              </a:ext>
            </a:extLst>
          </p:cNvPr>
          <p:cNvSpPr/>
          <p:nvPr/>
        </p:nvSpPr>
        <p:spPr>
          <a:xfrm>
            <a:off x="5325004" y="18563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6" name="Google Shape;2615;p60">
            <a:extLst>
              <a:ext uri="{FF2B5EF4-FFF2-40B4-BE49-F238E27FC236}">
                <a16:creationId xmlns:a16="http://schemas.microsoft.com/office/drawing/2014/main" id="{A654FED6-29E4-8FFC-EA01-83506A122692}"/>
              </a:ext>
            </a:extLst>
          </p:cNvPr>
          <p:cNvSpPr/>
          <p:nvPr/>
        </p:nvSpPr>
        <p:spPr>
          <a:xfrm>
            <a:off x="1004515" y="251358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7" name="Google Shape;2616;p60">
            <a:extLst>
              <a:ext uri="{FF2B5EF4-FFF2-40B4-BE49-F238E27FC236}">
                <a16:creationId xmlns:a16="http://schemas.microsoft.com/office/drawing/2014/main" id="{C8513ABB-677F-8843-96D0-B4416B980870}"/>
              </a:ext>
            </a:extLst>
          </p:cNvPr>
          <p:cNvSpPr/>
          <p:nvPr/>
        </p:nvSpPr>
        <p:spPr>
          <a:xfrm>
            <a:off x="987395" y="397452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8" name="Google Shape;2617;p60">
            <a:extLst>
              <a:ext uri="{FF2B5EF4-FFF2-40B4-BE49-F238E27FC236}">
                <a16:creationId xmlns:a16="http://schemas.microsoft.com/office/drawing/2014/main" id="{6C6AAFD9-DF76-4E20-B372-C8AD6134DF1F}"/>
              </a:ext>
            </a:extLst>
          </p:cNvPr>
          <p:cNvSpPr/>
          <p:nvPr/>
        </p:nvSpPr>
        <p:spPr>
          <a:xfrm>
            <a:off x="989892" y="181524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2800" b="0" i="0" u="none" strike="noStrike" kern="0" cap="none" spc="0" normalizeH="0" baseline="0" noProof="0" dirty="0">
                <a:ln>
                  <a:noFill/>
                </a:ln>
                <a:solidFill>
                  <a:srgbClr val="47A5F3"/>
                </a:solidFill>
                <a:effectLst/>
                <a:uLnTx/>
                <a:uFillTx/>
                <a:latin typeface="+mj-lt"/>
                <a:sym typeface="Aldrich"/>
              </a:rPr>
              <a:t>OUTLINES</a:t>
            </a:r>
          </a:p>
        </p:txBody>
      </p:sp>
      <p:sp>
        <p:nvSpPr>
          <p:cNvPr id="50" name="Google Shape;2619;p60">
            <a:extLst>
              <a:ext uri="{FF2B5EF4-FFF2-40B4-BE49-F238E27FC236}">
                <a16:creationId xmlns:a16="http://schemas.microsoft.com/office/drawing/2014/main" id="{0526A887-CE4A-BD31-28E1-6A7613567ABB}"/>
              </a:ext>
            </a:extLst>
          </p:cNvPr>
          <p:cNvSpPr txBox="1">
            <a:spLocks/>
          </p:cNvSpPr>
          <p:nvPr/>
        </p:nvSpPr>
        <p:spPr>
          <a:xfrm>
            <a:off x="856800" y="1737033"/>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01</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1" name="Google Shape;2620;p60">
            <a:extLst>
              <a:ext uri="{FF2B5EF4-FFF2-40B4-BE49-F238E27FC236}">
                <a16:creationId xmlns:a16="http://schemas.microsoft.com/office/drawing/2014/main" id="{05C32618-9CDF-9166-BE07-3935DE2AA4E4}"/>
              </a:ext>
            </a:extLst>
          </p:cNvPr>
          <p:cNvSpPr txBox="1">
            <a:spLocks/>
          </p:cNvSpPr>
          <p:nvPr/>
        </p:nvSpPr>
        <p:spPr>
          <a:xfrm>
            <a:off x="1676003" y="1880329"/>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Executive</a:t>
            </a:r>
            <a:r>
              <a:rPr kumimoji="0" lang="pt-BR" sz="2100" b="0" i="0" u="none" strike="noStrike" kern="0" cap="none" spc="0" normalizeH="0" baseline="0" noProof="0" dirty="0">
                <a:ln>
                  <a:noFill/>
                </a:ln>
                <a:solidFill>
                  <a:srgbClr val="FFFFFF"/>
                </a:solidFill>
                <a:effectLst/>
                <a:uLnTx/>
                <a:uFillTx/>
                <a:latin typeface="+mj-lt"/>
                <a:sym typeface="Aldrich"/>
              </a:rPr>
              <a:t> </a:t>
            </a:r>
            <a:r>
              <a:rPr kumimoji="0" lang="pt-BR" sz="2100" b="0" i="0" u="none" strike="noStrike" kern="0" cap="none" spc="0" normalizeH="0" baseline="0" noProof="0" dirty="0" err="1">
                <a:ln>
                  <a:noFill/>
                </a:ln>
                <a:solidFill>
                  <a:srgbClr val="FFFFFF"/>
                </a:solidFill>
                <a:effectLst/>
                <a:uLnTx/>
                <a:uFillTx/>
                <a:latin typeface="+mj-lt"/>
                <a:sym typeface="Aldrich"/>
              </a:rPr>
              <a:t>Summary</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2" name="Google Shape;2622;p60">
            <a:extLst>
              <a:ext uri="{FF2B5EF4-FFF2-40B4-BE49-F238E27FC236}">
                <a16:creationId xmlns:a16="http://schemas.microsoft.com/office/drawing/2014/main" id="{D499B047-D648-4FE8-DFC3-C0BE2297D085}"/>
              </a:ext>
            </a:extLst>
          </p:cNvPr>
          <p:cNvSpPr txBox="1">
            <a:spLocks/>
          </p:cNvSpPr>
          <p:nvPr/>
        </p:nvSpPr>
        <p:spPr>
          <a:xfrm>
            <a:off x="883870" y="2429071"/>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02</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3" name="Google Shape;2623;p60">
            <a:extLst>
              <a:ext uri="{FF2B5EF4-FFF2-40B4-BE49-F238E27FC236}">
                <a16:creationId xmlns:a16="http://schemas.microsoft.com/office/drawing/2014/main" id="{25E6197B-0403-E40A-D2E2-A54C83EACD36}"/>
              </a:ext>
            </a:extLst>
          </p:cNvPr>
          <p:cNvSpPr txBox="1">
            <a:spLocks/>
          </p:cNvSpPr>
          <p:nvPr/>
        </p:nvSpPr>
        <p:spPr>
          <a:xfrm>
            <a:off x="1676003" y="2615642"/>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Introduction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4" name="Google Shape;2625;p60">
            <a:extLst>
              <a:ext uri="{FF2B5EF4-FFF2-40B4-BE49-F238E27FC236}">
                <a16:creationId xmlns:a16="http://schemas.microsoft.com/office/drawing/2014/main" id="{5AA12434-C1CB-6848-FC41-AB44796E7F59}"/>
              </a:ext>
            </a:extLst>
          </p:cNvPr>
          <p:cNvSpPr txBox="1">
            <a:spLocks/>
          </p:cNvSpPr>
          <p:nvPr/>
        </p:nvSpPr>
        <p:spPr>
          <a:xfrm>
            <a:off x="856800" y="3187548"/>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03</a:t>
            </a:r>
          </a:p>
        </p:txBody>
      </p:sp>
      <p:sp>
        <p:nvSpPr>
          <p:cNvPr id="55" name="Google Shape;2626;p60">
            <a:extLst>
              <a:ext uri="{FF2B5EF4-FFF2-40B4-BE49-F238E27FC236}">
                <a16:creationId xmlns:a16="http://schemas.microsoft.com/office/drawing/2014/main" id="{E15C0344-E9E7-64F6-B5FB-2258EE2EDA6B}"/>
              </a:ext>
            </a:extLst>
          </p:cNvPr>
          <p:cNvSpPr txBox="1">
            <a:spLocks/>
          </p:cNvSpPr>
          <p:nvPr/>
        </p:nvSpPr>
        <p:spPr>
          <a:xfrm>
            <a:off x="1676003" y="3316874"/>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Methodology</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6" name="Google Shape;2628;p60">
            <a:extLst>
              <a:ext uri="{FF2B5EF4-FFF2-40B4-BE49-F238E27FC236}">
                <a16:creationId xmlns:a16="http://schemas.microsoft.com/office/drawing/2014/main" id="{FC8C514A-257C-53BB-B68D-5F5EC07731FB}"/>
              </a:ext>
            </a:extLst>
          </p:cNvPr>
          <p:cNvSpPr txBox="1">
            <a:spLocks/>
          </p:cNvSpPr>
          <p:nvPr/>
        </p:nvSpPr>
        <p:spPr>
          <a:xfrm>
            <a:off x="854303" y="3921494"/>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04</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7" name="Google Shape;2629;p60">
            <a:extLst>
              <a:ext uri="{FF2B5EF4-FFF2-40B4-BE49-F238E27FC236}">
                <a16:creationId xmlns:a16="http://schemas.microsoft.com/office/drawing/2014/main" id="{AB8A6D73-14FE-589F-15B2-9E63A6D7FDDD}"/>
              </a:ext>
            </a:extLst>
          </p:cNvPr>
          <p:cNvSpPr txBox="1">
            <a:spLocks/>
          </p:cNvSpPr>
          <p:nvPr/>
        </p:nvSpPr>
        <p:spPr>
          <a:xfrm>
            <a:off x="1658803" y="4065752"/>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Results</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8" name="Google Shape;2630;p60">
            <a:extLst>
              <a:ext uri="{FF2B5EF4-FFF2-40B4-BE49-F238E27FC236}">
                <a16:creationId xmlns:a16="http://schemas.microsoft.com/office/drawing/2014/main" id="{C5559AEF-CD5E-1132-306F-D29B04F62DAF}"/>
              </a:ext>
            </a:extLst>
          </p:cNvPr>
          <p:cNvSpPr txBox="1">
            <a:spLocks/>
          </p:cNvSpPr>
          <p:nvPr/>
        </p:nvSpPr>
        <p:spPr>
          <a:xfrm>
            <a:off x="1743497" y="4495874"/>
            <a:ext cx="2349300" cy="547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285750" marR="0" lvl="0" indent="-285750" algn="l" defTabSz="914400" rtl="0" eaLnBrk="1" fontAlgn="auto" latinLnBrk="0" hangingPunct="1">
              <a:lnSpc>
                <a:spcPct val="100000"/>
              </a:lnSpc>
              <a:spcBef>
                <a:spcPts val="0"/>
              </a:spcBef>
              <a:spcAft>
                <a:spcPts val="0"/>
              </a:spcAft>
              <a:buClr>
                <a:srgbClr val="FFFFFF"/>
              </a:buClr>
              <a:buSzPts val="1100"/>
              <a:buFont typeface="Arial" panose="020B0604020202020204" pitchFamily="34" charset="0"/>
              <a:buChar char="•"/>
              <a:tabLst/>
              <a:defRPr/>
            </a:pPr>
            <a:r>
              <a:rPr kumimoji="0" lang="pt-BR" sz="1400" b="0" i="0" u="none" strike="noStrike" kern="0" cap="none" spc="0" normalizeH="0" baseline="0" noProof="0" dirty="0" err="1">
                <a:ln>
                  <a:noFill/>
                </a:ln>
                <a:solidFill>
                  <a:srgbClr val="FFFFFF"/>
                </a:solidFill>
                <a:effectLst/>
                <a:uLnTx/>
                <a:uFillTx/>
                <a:latin typeface="+mj-lt"/>
                <a:cs typeface="Bai Jamjuree"/>
                <a:sym typeface="Bai Jamjuree"/>
              </a:rPr>
              <a:t>Visualization</a:t>
            </a:r>
            <a:r>
              <a:rPr kumimoji="0" lang="pt-BR" sz="1400" b="0" i="0" u="none" strike="noStrike" kern="0" cap="none" spc="0" normalizeH="0" baseline="0" noProof="0" dirty="0">
                <a:ln>
                  <a:noFill/>
                </a:ln>
                <a:solidFill>
                  <a:srgbClr val="FFFFFF"/>
                </a:solidFill>
                <a:effectLst/>
                <a:uLnTx/>
                <a:uFillTx/>
                <a:latin typeface="+mj-lt"/>
                <a:cs typeface="Bai Jamjuree"/>
                <a:sym typeface="Bai Jamjuree"/>
              </a:rPr>
              <a:t>  - </a:t>
            </a:r>
            <a:r>
              <a:rPr kumimoji="0" lang="pt-BR" sz="1400" b="0" i="0" u="none" strike="noStrike" kern="0" cap="none" spc="0" normalizeH="0" baseline="0" noProof="0" dirty="0" err="1">
                <a:ln>
                  <a:noFill/>
                </a:ln>
                <a:solidFill>
                  <a:srgbClr val="FFFFFF"/>
                </a:solidFill>
                <a:effectLst/>
                <a:uLnTx/>
                <a:uFillTx/>
                <a:latin typeface="+mj-lt"/>
                <a:cs typeface="Bai Jamjuree"/>
                <a:sym typeface="Bai Jamjuree"/>
              </a:rPr>
              <a:t>Charts</a:t>
            </a:r>
            <a:endParaRPr kumimoji="0" lang="pt-BR" sz="1400" b="0" i="0" u="none" strike="noStrike" kern="0" cap="none" spc="0" normalizeH="0" baseline="0" noProof="0" dirty="0">
              <a:ln>
                <a:noFill/>
              </a:ln>
              <a:solidFill>
                <a:srgbClr val="FFFFFF"/>
              </a:solidFill>
              <a:effectLst/>
              <a:uLnTx/>
              <a:uFillTx/>
              <a:latin typeface="+mj-lt"/>
              <a:cs typeface="Bai Jamjuree"/>
              <a:sym typeface="Bai Jamjuree"/>
            </a:endParaRPr>
          </a:p>
          <a:p>
            <a:pPr marL="285750" marR="0" lvl="0" indent="-285750" algn="l" defTabSz="914400" rtl="0" eaLnBrk="1" fontAlgn="auto" latinLnBrk="0" hangingPunct="1">
              <a:lnSpc>
                <a:spcPct val="100000"/>
              </a:lnSpc>
              <a:spcBef>
                <a:spcPts val="0"/>
              </a:spcBef>
              <a:spcAft>
                <a:spcPts val="0"/>
              </a:spcAft>
              <a:buClr>
                <a:srgbClr val="FFFFFF"/>
              </a:buClr>
              <a:buSzPct val="80000"/>
              <a:buFont typeface="Arial" panose="020B0604020202020204" pitchFamily="34" charset="0"/>
              <a:buChar char="•"/>
              <a:tabLst/>
              <a:defRPr/>
            </a:pPr>
            <a:r>
              <a:rPr kumimoji="0" lang="pt-BR" sz="1400" b="0" i="0" u="none" strike="noStrike" kern="0" cap="none" spc="0" normalizeH="0" baseline="0" noProof="0" dirty="0">
                <a:ln>
                  <a:noFill/>
                </a:ln>
                <a:solidFill>
                  <a:srgbClr val="FFFFFF"/>
                </a:solidFill>
                <a:effectLst/>
                <a:uLnTx/>
                <a:uFillTx/>
                <a:latin typeface="+mj-lt"/>
                <a:cs typeface="Bai Jamjuree"/>
                <a:sym typeface="Bai Jamjuree"/>
              </a:rPr>
              <a:t>Dashboard</a:t>
            </a:r>
          </a:p>
        </p:txBody>
      </p:sp>
      <p:sp>
        <p:nvSpPr>
          <p:cNvPr id="59" name="Google Shape;2631;p60">
            <a:extLst>
              <a:ext uri="{FF2B5EF4-FFF2-40B4-BE49-F238E27FC236}">
                <a16:creationId xmlns:a16="http://schemas.microsoft.com/office/drawing/2014/main" id="{C6F589B6-1DA1-56FA-A755-9208198158EA}"/>
              </a:ext>
            </a:extLst>
          </p:cNvPr>
          <p:cNvSpPr txBox="1">
            <a:spLocks/>
          </p:cNvSpPr>
          <p:nvPr/>
        </p:nvSpPr>
        <p:spPr>
          <a:xfrm>
            <a:off x="5191913" y="1786389"/>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05</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60" name="Google Shape;2632;p60">
            <a:extLst>
              <a:ext uri="{FF2B5EF4-FFF2-40B4-BE49-F238E27FC236}">
                <a16:creationId xmlns:a16="http://schemas.microsoft.com/office/drawing/2014/main" id="{1FB5836F-14F4-E65F-D9B6-D18EB127DFA6}"/>
              </a:ext>
            </a:extLst>
          </p:cNvPr>
          <p:cNvSpPr txBox="1">
            <a:spLocks/>
          </p:cNvSpPr>
          <p:nvPr/>
        </p:nvSpPr>
        <p:spPr>
          <a:xfrm>
            <a:off x="6097724" y="1875458"/>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Discussion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61" name="Google Shape;2633;p60">
            <a:extLst>
              <a:ext uri="{FF2B5EF4-FFF2-40B4-BE49-F238E27FC236}">
                <a16:creationId xmlns:a16="http://schemas.microsoft.com/office/drawing/2014/main" id="{3F97A00C-C029-6077-9BE4-CA6000D1FE9B}"/>
              </a:ext>
            </a:extLst>
          </p:cNvPr>
          <p:cNvSpPr txBox="1">
            <a:spLocks/>
          </p:cNvSpPr>
          <p:nvPr/>
        </p:nvSpPr>
        <p:spPr>
          <a:xfrm>
            <a:off x="6192818" y="2229341"/>
            <a:ext cx="2697011"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285750" marR="0" lvl="0" indent="-285750" algn="l" defTabSz="914400" rtl="0" eaLnBrk="1" fontAlgn="auto" latinLnBrk="0" hangingPunct="1">
              <a:lnSpc>
                <a:spcPct val="100000"/>
              </a:lnSpc>
              <a:spcBef>
                <a:spcPts val="0"/>
              </a:spcBef>
              <a:spcAft>
                <a:spcPts val="0"/>
              </a:spcAft>
              <a:buClr>
                <a:srgbClr val="FFFFFF"/>
              </a:buClr>
              <a:buSzPts val="1100"/>
              <a:buFont typeface="Arial" panose="020B0604020202020204" pitchFamily="34" charset="0"/>
              <a:buChar char="•"/>
              <a:tabLst/>
              <a:defRPr/>
            </a:pPr>
            <a:r>
              <a:rPr kumimoji="0" lang="pt-BR" sz="1400" b="0" i="0" u="none" strike="noStrike" kern="0" cap="none" spc="0" normalizeH="0" baseline="0" noProof="0">
                <a:ln>
                  <a:noFill/>
                </a:ln>
                <a:solidFill>
                  <a:srgbClr val="FFFFFF"/>
                </a:solidFill>
                <a:effectLst/>
                <a:uLnTx/>
                <a:uFillTx/>
                <a:latin typeface="+mj-lt"/>
                <a:cs typeface="Bai Jamjuree"/>
                <a:sym typeface="Bai Jamjuree"/>
              </a:rPr>
              <a:t>Findings &amp; Implications</a:t>
            </a:r>
            <a:endParaRPr kumimoji="0" lang="pt-BR" sz="1400" b="0" i="0" u="none" strike="noStrike" kern="0" cap="none" spc="0" normalizeH="0" baseline="0" noProof="0" dirty="0">
              <a:ln>
                <a:noFill/>
              </a:ln>
              <a:solidFill>
                <a:srgbClr val="FFFFFF"/>
              </a:solidFill>
              <a:effectLst/>
              <a:uLnTx/>
              <a:uFillTx/>
              <a:latin typeface="+mj-lt"/>
              <a:cs typeface="Bai Jamjuree"/>
              <a:sym typeface="Bai Jamjuree"/>
            </a:endParaRPr>
          </a:p>
        </p:txBody>
      </p:sp>
      <p:sp>
        <p:nvSpPr>
          <p:cNvPr id="62" name="Google Shape;2634;p60">
            <a:extLst>
              <a:ext uri="{FF2B5EF4-FFF2-40B4-BE49-F238E27FC236}">
                <a16:creationId xmlns:a16="http://schemas.microsoft.com/office/drawing/2014/main" id="{D3B9F6FE-4B86-0376-E525-789B1AF87395}"/>
              </a:ext>
            </a:extLst>
          </p:cNvPr>
          <p:cNvSpPr txBox="1">
            <a:spLocks/>
          </p:cNvSpPr>
          <p:nvPr/>
        </p:nvSpPr>
        <p:spPr>
          <a:xfrm>
            <a:off x="5191913" y="2798609"/>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06</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63" name="Google Shape;2635;p60">
            <a:extLst>
              <a:ext uri="{FF2B5EF4-FFF2-40B4-BE49-F238E27FC236}">
                <a16:creationId xmlns:a16="http://schemas.microsoft.com/office/drawing/2014/main" id="{C6BF14F9-8D26-3598-C861-C80795471D2B}"/>
              </a:ext>
            </a:extLst>
          </p:cNvPr>
          <p:cNvSpPr txBox="1">
            <a:spLocks/>
          </p:cNvSpPr>
          <p:nvPr/>
        </p:nvSpPr>
        <p:spPr>
          <a:xfrm>
            <a:off x="6146704" y="3010248"/>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Conclusion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74" name="Google Shape;2613;p60">
            <a:extLst>
              <a:ext uri="{FF2B5EF4-FFF2-40B4-BE49-F238E27FC236}">
                <a16:creationId xmlns:a16="http://schemas.microsoft.com/office/drawing/2014/main" id="{A78F4F9E-9863-5F1F-B354-DD0A6C7855C8}"/>
              </a:ext>
            </a:extLst>
          </p:cNvPr>
          <p:cNvSpPr/>
          <p:nvPr/>
        </p:nvSpPr>
        <p:spPr>
          <a:xfrm>
            <a:off x="5325004" y="37438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75" name="Google Shape;2634;p60">
            <a:extLst>
              <a:ext uri="{FF2B5EF4-FFF2-40B4-BE49-F238E27FC236}">
                <a16:creationId xmlns:a16="http://schemas.microsoft.com/office/drawing/2014/main" id="{C0D114C5-7D04-D755-5F88-E1A8EF118A0B}"/>
              </a:ext>
            </a:extLst>
          </p:cNvPr>
          <p:cNvSpPr txBox="1">
            <a:spLocks/>
          </p:cNvSpPr>
          <p:nvPr/>
        </p:nvSpPr>
        <p:spPr>
          <a:xfrm>
            <a:off x="5191913" y="3661296"/>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dirty="0">
                <a:ln>
                  <a:noFill/>
                </a:ln>
                <a:solidFill>
                  <a:srgbClr val="0E0E0E"/>
                </a:solidFill>
                <a:effectLst/>
                <a:uLnTx/>
                <a:uFillTx/>
                <a:latin typeface="+mj-lt"/>
                <a:sym typeface="Aldrich"/>
              </a:rPr>
              <a:t>07</a:t>
            </a:r>
          </a:p>
        </p:txBody>
      </p:sp>
      <p:sp>
        <p:nvSpPr>
          <p:cNvPr id="76" name="Google Shape;2635;p60">
            <a:extLst>
              <a:ext uri="{FF2B5EF4-FFF2-40B4-BE49-F238E27FC236}">
                <a16:creationId xmlns:a16="http://schemas.microsoft.com/office/drawing/2014/main" id="{818673E1-B94C-403A-F9CA-F2DBC88F65E9}"/>
              </a:ext>
            </a:extLst>
          </p:cNvPr>
          <p:cNvSpPr txBox="1">
            <a:spLocks/>
          </p:cNvSpPr>
          <p:nvPr/>
        </p:nvSpPr>
        <p:spPr>
          <a:xfrm>
            <a:off x="6056687" y="3873393"/>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Appendix</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0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23" presetClass="entr" presetSubtype="16"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1000"/>
                                        <p:tgtEl>
                                          <p:spTgt spid="43"/>
                                        </p:tgtEl>
                                        <p:attrNameLst>
                                          <p:attrName>ppt_w</p:attrName>
                                        </p:attrNameLst>
                                      </p:cBhvr>
                                      <p:tavLst>
                                        <p:tav tm="0">
                                          <p:val>
                                            <p:strVal val="0"/>
                                          </p:val>
                                        </p:tav>
                                        <p:tav tm="100000">
                                          <p:val>
                                            <p:strVal val="#ppt_w"/>
                                          </p:val>
                                        </p:tav>
                                      </p:tavLst>
                                    </p:anim>
                                    <p:anim calcmode="lin" valueType="num">
                                      <p:cBhvr additive="base">
                                        <p:cTn id="32" dur="1000"/>
                                        <p:tgtEl>
                                          <p:spTgt spid="43"/>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1000"/>
                                        <p:tgtEl>
                                          <p:spTgt spid="44"/>
                                        </p:tgtEl>
                                        <p:attrNameLst>
                                          <p:attrName>ppt_w</p:attrName>
                                        </p:attrNameLst>
                                      </p:cBhvr>
                                      <p:tavLst>
                                        <p:tav tm="0">
                                          <p:val>
                                            <p:strVal val="0"/>
                                          </p:val>
                                        </p:tav>
                                        <p:tav tm="100000">
                                          <p:val>
                                            <p:strVal val="#ppt_w"/>
                                          </p:val>
                                        </p:tav>
                                      </p:tavLst>
                                    </p:anim>
                                    <p:anim calcmode="lin" valueType="num">
                                      <p:cBhvr additive="base">
                                        <p:cTn id="36" dur="1000"/>
                                        <p:tgtEl>
                                          <p:spTgt spid="44"/>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1000"/>
                                        <p:tgtEl>
                                          <p:spTgt spid="45"/>
                                        </p:tgtEl>
                                        <p:attrNameLst>
                                          <p:attrName>ppt_w</p:attrName>
                                        </p:attrNameLst>
                                      </p:cBhvr>
                                      <p:tavLst>
                                        <p:tav tm="0">
                                          <p:val>
                                            <p:strVal val="0"/>
                                          </p:val>
                                        </p:tav>
                                        <p:tav tm="100000">
                                          <p:val>
                                            <p:strVal val="#ppt_w"/>
                                          </p:val>
                                        </p:tav>
                                      </p:tavLst>
                                    </p:anim>
                                    <p:anim calcmode="lin" valueType="num">
                                      <p:cBhvr additive="base">
                                        <p:cTn id="40" dur="1000"/>
                                        <p:tgtEl>
                                          <p:spTgt spid="4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000"/>
                                        <p:tgtEl>
                                          <p:spTgt spid="46"/>
                                        </p:tgtEl>
                                        <p:attrNameLst>
                                          <p:attrName>ppt_w</p:attrName>
                                        </p:attrNameLst>
                                      </p:cBhvr>
                                      <p:tavLst>
                                        <p:tav tm="0">
                                          <p:val>
                                            <p:strVal val="0"/>
                                          </p:val>
                                        </p:tav>
                                        <p:tav tm="100000">
                                          <p:val>
                                            <p:strVal val="#ppt_w"/>
                                          </p:val>
                                        </p:tav>
                                      </p:tavLst>
                                    </p:anim>
                                    <p:anim calcmode="lin" valueType="num">
                                      <p:cBhvr additive="base">
                                        <p:cTn id="44" dur="1000"/>
                                        <p:tgtEl>
                                          <p:spTgt spid="46"/>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000"/>
                                        <p:tgtEl>
                                          <p:spTgt spid="48"/>
                                        </p:tgtEl>
                                        <p:attrNameLst>
                                          <p:attrName>ppt_w</p:attrName>
                                        </p:attrNameLst>
                                      </p:cBhvr>
                                      <p:tavLst>
                                        <p:tav tm="0">
                                          <p:val>
                                            <p:strVal val="0"/>
                                          </p:val>
                                        </p:tav>
                                        <p:tav tm="100000">
                                          <p:val>
                                            <p:strVal val="#ppt_w"/>
                                          </p:val>
                                        </p:tav>
                                      </p:tavLst>
                                    </p:anim>
                                    <p:anim calcmode="lin" valueType="num">
                                      <p:cBhvr additive="base">
                                        <p:cTn id="48" dur="1000"/>
                                        <p:tgtEl>
                                          <p:spTgt spid="48"/>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1000"/>
                                        <p:tgtEl>
                                          <p:spTgt spid="47"/>
                                        </p:tgtEl>
                                        <p:attrNameLst>
                                          <p:attrName>ppt_w</p:attrName>
                                        </p:attrNameLst>
                                      </p:cBhvr>
                                      <p:tavLst>
                                        <p:tav tm="0">
                                          <p:val>
                                            <p:strVal val="0"/>
                                          </p:val>
                                        </p:tav>
                                        <p:tav tm="100000">
                                          <p:val>
                                            <p:strVal val="#ppt_w"/>
                                          </p:val>
                                        </p:tav>
                                      </p:tavLst>
                                    </p:anim>
                                    <p:anim calcmode="lin" valueType="num">
                                      <p:cBhvr additive="base">
                                        <p:cTn id="52" dur="1000"/>
                                        <p:tgtEl>
                                          <p:spTgt spid="47"/>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1000"/>
                                        <p:tgtEl>
                                          <p:spTgt spid="54"/>
                                        </p:tgtEl>
                                      </p:cBhvr>
                                    </p:animEffect>
                                  </p:childTnLst>
                                </p:cTn>
                              </p:par>
                              <p:par>
                                <p:cTn id="62" presetID="10" presetClass="entr" presetSubtype="0" fill="hold"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1000"/>
                                        <p:tgtEl>
                                          <p:spTgt spid="56"/>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1000"/>
                                        <p:tgtEl>
                                          <p:spTgt spid="62"/>
                                        </p:tgtEl>
                                      </p:cBhvr>
                                    </p:animEffect>
                                  </p:childTnLst>
                                </p:cTn>
                              </p:par>
                              <p:par>
                                <p:cTn id="71" presetID="2" presetClass="entr" presetSubtype="8"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1000"/>
                                        <p:tgtEl>
                                          <p:spTgt spid="49"/>
                                        </p:tgtEl>
                                        <p:attrNameLst>
                                          <p:attrName>ppt_x</p:attrName>
                                        </p:attrNameLst>
                                      </p:cBhvr>
                                      <p:tavLst>
                                        <p:tav tm="0">
                                          <p:val>
                                            <p:strVal val="#ppt_x-1"/>
                                          </p:val>
                                        </p:tav>
                                        <p:tav tm="100000">
                                          <p:val>
                                            <p:strVal val="#ppt_x"/>
                                          </p:val>
                                        </p:tav>
                                      </p:tavLst>
                                    </p:anim>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1000"/>
                                        <p:tgtEl>
                                          <p:spTgt spid="76"/>
                                        </p:tgtEl>
                                      </p:cBhvr>
                                    </p:animEffect>
                                  </p:childTnLst>
                                </p:cTn>
                              </p:par>
                              <p:par>
                                <p:cTn id="77" presetID="23" presetClass="entr" presetSubtype="16"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 calcmode="lin" valueType="num">
                                      <p:cBhvr additive="base">
                                        <p:cTn id="79" dur="1000"/>
                                        <p:tgtEl>
                                          <p:spTgt spid="74"/>
                                        </p:tgtEl>
                                        <p:attrNameLst>
                                          <p:attrName>ppt_w</p:attrName>
                                        </p:attrNameLst>
                                      </p:cBhvr>
                                      <p:tavLst>
                                        <p:tav tm="0">
                                          <p:val>
                                            <p:strVal val="0"/>
                                          </p:val>
                                        </p:tav>
                                        <p:tav tm="100000">
                                          <p:val>
                                            <p:strVal val="#ppt_w"/>
                                          </p:val>
                                        </p:tav>
                                      </p:tavLst>
                                    </p:anim>
                                    <p:anim calcmode="lin" valueType="num">
                                      <p:cBhvr additive="base">
                                        <p:cTn id="80" dur="1000"/>
                                        <p:tgtEl>
                                          <p:spTgt spid="74"/>
                                        </p:tgtEl>
                                        <p:attrNameLst>
                                          <p:attrName>ppt_h</p:attrName>
                                        </p:attrNameLst>
                                      </p:cBhvr>
                                      <p:tavLst>
                                        <p:tav tm="0">
                                          <p:val>
                                            <p:strVal val="0"/>
                                          </p:val>
                                        </p:tav>
                                        <p:tav tm="100000">
                                          <p:val>
                                            <p:strVal val="#ppt_h"/>
                                          </p:val>
                                        </p:tav>
                                      </p:tavLst>
                                    </p:anim>
                                  </p:childTnLst>
                                </p:cTn>
                              </p:par>
                              <p:par>
                                <p:cTn id="81" presetID="10"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rPr>
              <a:t>PAYLOAD VS. LAUNCH SITE</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584000" cy="304698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Typically, the higher the payload mass (kg), the higher the success rate .</a:t>
            </a:r>
          </a:p>
          <a:p>
            <a:pPr marL="285750" indent="-285750">
              <a:buFont typeface="Wingdings" panose="05000000000000000000" pitchFamily="2" charset="2"/>
              <a:buChar char="Ø"/>
            </a:pPr>
            <a:r>
              <a:rPr lang="en-US" sz="1600" dirty="0">
                <a:solidFill>
                  <a:schemeClr val="bg1"/>
                </a:solidFill>
              </a:rPr>
              <a:t>Percentage of successful launch increases for launch site ‘VAFB SLC 4E’ as the payload mass increases.</a:t>
            </a:r>
          </a:p>
          <a:p>
            <a:pPr marL="285750" indent="-285750">
              <a:buFont typeface="Wingdings" panose="05000000000000000000" pitchFamily="2" charset="2"/>
              <a:buChar char="Ø"/>
            </a:pPr>
            <a:r>
              <a:rPr lang="en-US" sz="1600" dirty="0">
                <a:solidFill>
                  <a:schemeClr val="bg1"/>
                </a:solidFill>
              </a:rPr>
              <a:t>Most launces with a payload greater than 7,000 kg were successful .</a:t>
            </a:r>
          </a:p>
          <a:p>
            <a:pPr marL="285750" indent="-285750">
              <a:buFont typeface="Wingdings" panose="05000000000000000000" pitchFamily="2" charset="2"/>
              <a:buChar char="Ø"/>
            </a:pPr>
            <a:r>
              <a:rPr lang="en-US" sz="1600" dirty="0">
                <a:solidFill>
                  <a:schemeClr val="bg1"/>
                </a:solidFill>
              </a:rPr>
              <a:t>KSC LC 39A has a 100% success rate for launches less than 5,500 kg .</a:t>
            </a:r>
          </a:p>
          <a:p>
            <a:pPr marL="285750" indent="-285750">
              <a:buFont typeface="Wingdings" panose="05000000000000000000" pitchFamily="2" charset="2"/>
              <a:buChar char="Ø"/>
            </a:pPr>
            <a:r>
              <a:rPr lang="en-US" sz="1600" dirty="0">
                <a:solidFill>
                  <a:schemeClr val="bg1"/>
                </a:solidFill>
              </a:rPr>
              <a:t>For launch site ‘VAFB SLC 4E’, there are no rockets launched for payload greater than 10,000 kg.</a:t>
            </a:r>
            <a:endParaRPr lang="pt-BR" sz="1600" dirty="0">
              <a:solidFill>
                <a:schemeClr val="bg1"/>
              </a:solidFill>
            </a:endParaRPr>
          </a:p>
        </p:txBody>
      </p:sp>
      <p:pic>
        <p:nvPicPr>
          <p:cNvPr id="3074" name="Picture 2">
            <a:extLst>
              <a:ext uri="{FF2B5EF4-FFF2-40B4-BE49-F238E27FC236}">
                <a16:creationId xmlns:a16="http://schemas.microsoft.com/office/drawing/2014/main" id="{75E3E712-C6E3-2F76-5549-D0DD7F483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1960930"/>
            <a:ext cx="5158832" cy="244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8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SUCCESS RATE VS. ORBIT TYPE</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584000"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100% Success Rate: ES-L1, GEO, HEO and SSO </a:t>
            </a:r>
          </a:p>
          <a:p>
            <a:pPr marL="285750" indent="-285750">
              <a:buFont typeface="Wingdings" panose="05000000000000000000" pitchFamily="2" charset="2"/>
              <a:buChar char="Ø"/>
            </a:pPr>
            <a:r>
              <a:rPr lang="en-US" sz="1600" dirty="0">
                <a:solidFill>
                  <a:schemeClr val="bg1"/>
                </a:solidFill>
              </a:rPr>
              <a:t>50%-80% Success Rate: GTO, ISS, LEO, MEO, PO  </a:t>
            </a:r>
          </a:p>
          <a:p>
            <a:pPr marL="285750" indent="-285750">
              <a:buFont typeface="Wingdings" panose="05000000000000000000" pitchFamily="2" charset="2"/>
              <a:buChar char="Ø"/>
            </a:pPr>
            <a:r>
              <a:rPr lang="en-US" sz="1600" dirty="0">
                <a:solidFill>
                  <a:schemeClr val="bg1"/>
                </a:solidFill>
              </a:rPr>
              <a:t>0% Success Rate: SO</a:t>
            </a:r>
          </a:p>
          <a:p>
            <a:pPr marL="285750" indent="-285750">
              <a:buFont typeface="Wingdings" panose="05000000000000000000" pitchFamily="2" charset="2"/>
              <a:buChar char="Ø"/>
            </a:pPr>
            <a:r>
              <a:rPr lang="en-US" sz="1600" dirty="0">
                <a:solidFill>
                  <a:schemeClr val="bg1"/>
                </a:solidFill>
              </a:rPr>
              <a:t>Orbits ES-LI, GEO, HEO, and SSO have the highest success rates.</a:t>
            </a:r>
          </a:p>
        </p:txBody>
      </p:sp>
      <p:pic>
        <p:nvPicPr>
          <p:cNvPr id="4098" name="Picture 2">
            <a:extLst>
              <a:ext uri="{FF2B5EF4-FFF2-40B4-BE49-F238E27FC236}">
                <a16:creationId xmlns:a16="http://schemas.microsoft.com/office/drawing/2014/main" id="{D95EDF12-01AE-77BC-1F6C-0E7FB3BC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490" y="1655520"/>
            <a:ext cx="3928413" cy="301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FLIGHT NUMBER VS. ORBIT</a:t>
            </a:r>
          </a:p>
        </p:txBody>
      </p:sp>
      <p:sp>
        <p:nvSpPr>
          <p:cNvPr id="2" name="CaixaDeTexto 1">
            <a:extLst>
              <a:ext uri="{FF2B5EF4-FFF2-40B4-BE49-F238E27FC236}">
                <a16:creationId xmlns:a16="http://schemas.microsoft.com/office/drawing/2014/main" id="{63A23F22-F66A-949F-2B77-D1D62CFDDDC1}"/>
              </a:ext>
            </a:extLst>
          </p:cNvPr>
          <p:cNvSpPr txBox="1"/>
          <p:nvPr/>
        </p:nvSpPr>
        <p:spPr>
          <a:xfrm>
            <a:off x="448965" y="2113635"/>
            <a:ext cx="3584000"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For most orbits (LEO, ISS, PO, SSO, MEO, VLEO) successful landing rates appear to increase with flight numbers</a:t>
            </a:r>
          </a:p>
          <a:p>
            <a:pPr marL="285750" indent="-285750">
              <a:buFont typeface="Wingdings" panose="05000000000000000000" pitchFamily="2" charset="2"/>
              <a:buChar char="Ø"/>
            </a:pPr>
            <a:r>
              <a:rPr lang="en-US" sz="1600" dirty="0">
                <a:solidFill>
                  <a:schemeClr val="bg1"/>
                </a:solidFill>
              </a:rPr>
              <a:t>This relationship is highly apparent for the LEO orbit</a:t>
            </a:r>
          </a:p>
          <a:p>
            <a:pPr marL="285750" indent="-285750">
              <a:buFont typeface="Wingdings" panose="05000000000000000000" pitchFamily="2" charset="2"/>
              <a:buChar char="Ø"/>
            </a:pPr>
            <a:r>
              <a:rPr lang="en-US" sz="1600" dirty="0">
                <a:solidFill>
                  <a:schemeClr val="bg1"/>
                </a:solidFill>
              </a:rPr>
              <a:t>There is no relationship between flight number and orbit for GTO </a:t>
            </a:r>
          </a:p>
          <a:p>
            <a:pPr marL="285750" indent="-285750">
              <a:buFont typeface="Wingdings" panose="05000000000000000000" pitchFamily="2" charset="2"/>
              <a:buChar char="Ø"/>
            </a:pPr>
            <a:r>
              <a:rPr lang="en-US" sz="1600" dirty="0">
                <a:solidFill>
                  <a:schemeClr val="bg1"/>
                </a:solidFill>
              </a:rPr>
              <a:t>For orbit VLEO, first successful landing (doesn’t occur until 60+ number of flights</a:t>
            </a:r>
          </a:p>
        </p:txBody>
      </p:sp>
      <p:pic>
        <p:nvPicPr>
          <p:cNvPr id="6146" name="Picture 2">
            <a:extLst>
              <a:ext uri="{FF2B5EF4-FFF2-40B4-BE49-F238E27FC236}">
                <a16:creationId xmlns:a16="http://schemas.microsoft.com/office/drawing/2014/main" id="{88A32159-9668-D93B-9555-5A031907E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90" y="1808225"/>
            <a:ext cx="4123035" cy="32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4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PAY LOAD VS. ORBIT</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601670" y="2266340"/>
            <a:ext cx="3584000"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Successful landing rates appear better with pay load for orbits LEO, ISS and PO.</a:t>
            </a:r>
          </a:p>
          <a:p>
            <a:pPr marL="285750" indent="-285750">
              <a:buFont typeface="Wingdings" panose="05000000000000000000" pitchFamily="2" charset="2"/>
              <a:buChar char="Ø"/>
            </a:pPr>
            <a:r>
              <a:rPr lang="en-US" sz="1600" dirty="0">
                <a:solidFill>
                  <a:schemeClr val="bg1"/>
                </a:solidFill>
              </a:rPr>
              <a:t>• The GTO orbit has mixed success with heavier payloads.</a:t>
            </a:r>
          </a:p>
        </p:txBody>
      </p:sp>
      <p:pic>
        <p:nvPicPr>
          <p:cNvPr id="5124" name="Picture 4">
            <a:extLst>
              <a:ext uri="{FF2B5EF4-FFF2-40B4-BE49-F238E27FC236}">
                <a16:creationId xmlns:a16="http://schemas.microsoft.com/office/drawing/2014/main" id="{B3C861F7-27BC-C381-3E9B-3E3BBA78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90" y="1502815"/>
            <a:ext cx="4236607" cy="330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SUCCESS YEARLY TREND</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054100"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 Success rate increased by about 80% between 2013 and 2020</a:t>
            </a:r>
          </a:p>
          <a:p>
            <a:pPr marL="285750" indent="-285750">
              <a:buFont typeface="Wingdings" panose="05000000000000000000" pitchFamily="2" charset="2"/>
              <a:buChar char="Ø"/>
            </a:pPr>
            <a:r>
              <a:rPr lang="en-US" sz="1600" dirty="0">
                <a:solidFill>
                  <a:schemeClr val="bg1"/>
                </a:solidFill>
              </a:rPr>
              <a:t>The success rate improved from 2013-2017 and 2018-2019</a:t>
            </a:r>
          </a:p>
          <a:p>
            <a:pPr marL="285750" indent="-285750">
              <a:buFont typeface="Wingdings" panose="05000000000000000000" pitchFamily="2" charset="2"/>
              <a:buChar char="Ø"/>
            </a:pPr>
            <a:r>
              <a:rPr lang="en-US" sz="1600" dirty="0">
                <a:solidFill>
                  <a:schemeClr val="bg1"/>
                </a:solidFill>
              </a:rPr>
              <a:t>The success rate decreased from 2017-2018 and from 2019-2020</a:t>
            </a:r>
          </a:p>
          <a:p>
            <a:pPr marL="285750" indent="-285750">
              <a:buFont typeface="Wingdings" panose="05000000000000000000" pitchFamily="2" charset="2"/>
              <a:buChar char="Ø"/>
            </a:pPr>
            <a:r>
              <a:rPr lang="en-US" sz="1600" dirty="0">
                <a:solidFill>
                  <a:schemeClr val="bg1"/>
                </a:solidFill>
              </a:rPr>
              <a:t>Overall, the success rate has improved since 2013</a:t>
            </a:r>
          </a:p>
        </p:txBody>
      </p:sp>
      <p:pic>
        <p:nvPicPr>
          <p:cNvPr id="7170" name="Picture 2">
            <a:extLst>
              <a:ext uri="{FF2B5EF4-FFF2-40B4-BE49-F238E27FC236}">
                <a16:creationId xmlns:a16="http://schemas.microsoft.com/office/drawing/2014/main" id="{9453851E-B04F-7733-6C83-9C1A453AC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48" y="1655519"/>
            <a:ext cx="4913271" cy="300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66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SITE INFORMATION</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8194" name="Picture 2">
            <a:extLst>
              <a:ext uri="{FF2B5EF4-FFF2-40B4-BE49-F238E27FC236}">
                <a16:creationId xmlns:a16="http://schemas.microsoft.com/office/drawing/2014/main" id="{457E2537-8B78-1425-98A9-96B0BF5CC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785" y="1808225"/>
            <a:ext cx="7320690" cy="244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SITE INF. WITH CCA</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9218" name="Picture 2">
            <a:extLst>
              <a:ext uri="{FF2B5EF4-FFF2-40B4-BE49-F238E27FC236}">
                <a16:creationId xmlns:a16="http://schemas.microsoft.com/office/drawing/2014/main" id="{C1FF3815-2867-4ED8-1AAA-0DF212A72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5" y="1808225"/>
            <a:ext cx="7778805" cy="154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8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PAYLOAD MASS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0242" name="Picture 2">
            <a:extLst>
              <a:ext uri="{FF2B5EF4-FFF2-40B4-BE49-F238E27FC236}">
                <a16:creationId xmlns:a16="http://schemas.microsoft.com/office/drawing/2014/main" id="{D4F5DC58-9859-18EE-2C5A-1EF5E0D00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310" y="1960930"/>
            <a:ext cx="5514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875A8C4-A945-FB84-6287-99A15B189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310" y="3640685"/>
            <a:ext cx="5497380" cy="9556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BBFA10B-AFB3-7EEE-D476-9FB683399D41}"/>
              </a:ext>
            </a:extLst>
          </p:cNvPr>
          <p:cNvSpPr txBox="1"/>
          <p:nvPr/>
        </p:nvSpPr>
        <p:spPr>
          <a:xfrm>
            <a:off x="1823309" y="3335275"/>
            <a:ext cx="5497381" cy="305410"/>
          </a:xfrm>
          <a:prstGeom prst="rect">
            <a:avLst/>
          </a:prstGeom>
          <a:noFill/>
          <a:ln>
            <a:noFill/>
          </a:ln>
        </p:spPr>
        <p:txBody>
          <a:bodyPr spcFirstLastPara="1" wrap="square" lIns="91425" tIns="0" rIns="91425" bIns="91425" rtlCol="0" anchor="t" anchorCtr="0">
            <a:noAutofit/>
          </a:bodyPr>
          <a:lstStyle/>
          <a:p>
            <a:r>
              <a:rPr lang="pt-BR" sz="1600" dirty="0" err="1">
                <a:solidFill>
                  <a:schemeClr val="bg1"/>
                </a:solidFill>
              </a:rPr>
              <a:t>Average</a:t>
            </a:r>
            <a:r>
              <a:rPr lang="pt-BR" sz="1600" dirty="0">
                <a:solidFill>
                  <a:schemeClr val="bg1"/>
                </a:solidFill>
              </a:rPr>
              <a:t> </a:t>
            </a:r>
            <a:r>
              <a:rPr lang="pt-BR" sz="1600" dirty="0" err="1">
                <a:solidFill>
                  <a:schemeClr val="bg1"/>
                </a:solidFill>
              </a:rPr>
              <a:t>Payload</a:t>
            </a:r>
            <a:r>
              <a:rPr lang="pt-BR" sz="1600" dirty="0">
                <a:solidFill>
                  <a:schemeClr val="bg1"/>
                </a:solidFill>
              </a:rPr>
              <a:t> Mass (kg) </a:t>
            </a:r>
            <a:r>
              <a:rPr lang="en-US" sz="1600" dirty="0">
                <a:solidFill>
                  <a:schemeClr val="bg1"/>
                </a:solidFill>
              </a:rPr>
              <a:t>carried by booster version F9 v1.1</a:t>
            </a:r>
            <a:endParaRPr lang="pt-BR" sz="1600" u="sng" dirty="0">
              <a:solidFill>
                <a:schemeClr val="bg1"/>
              </a:solidFill>
            </a:endParaRPr>
          </a:p>
        </p:txBody>
      </p:sp>
      <p:sp>
        <p:nvSpPr>
          <p:cNvPr id="3" name="CaixaDeTexto 2">
            <a:extLst>
              <a:ext uri="{FF2B5EF4-FFF2-40B4-BE49-F238E27FC236}">
                <a16:creationId xmlns:a16="http://schemas.microsoft.com/office/drawing/2014/main" id="{F7C76C15-EAAF-73F0-E9F6-FA34E0AE9336}"/>
              </a:ext>
            </a:extLst>
          </p:cNvPr>
          <p:cNvSpPr txBox="1"/>
          <p:nvPr/>
        </p:nvSpPr>
        <p:spPr>
          <a:xfrm>
            <a:off x="1823310" y="1655520"/>
            <a:ext cx="5497380" cy="305410"/>
          </a:xfrm>
          <a:prstGeom prst="rect">
            <a:avLst/>
          </a:prstGeom>
          <a:noFill/>
          <a:ln>
            <a:noFill/>
          </a:ln>
        </p:spPr>
        <p:txBody>
          <a:bodyPr spcFirstLastPara="1" wrap="square" lIns="91425" tIns="0" rIns="91425" bIns="91425" rtlCol="0" anchor="t" anchorCtr="0">
            <a:noAutofit/>
          </a:bodyPr>
          <a:lstStyle/>
          <a:p>
            <a:r>
              <a:rPr lang="pt-BR" sz="1600" dirty="0">
                <a:solidFill>
                  <a:schemeClr val="bg1"/>
                </a:solidFill>
              </a:rPr>
              <a:t>Total </a:t>
            </a:r>
            <a:r>
              <a:rPr lang="pt-BR" sz="1600" dirty="0" err="1">
                <a:solidFill>
                  <a:schemeClr val="bg1"/>
                </a:solidFill>
              </a:rPr>
              <a:t>Payload</a:t>
            </a:r>
            <a:r>
              <a:rPr lang="pt-BR" sz="1600" dirty="0">
                <a:solidFill>
                  <a:schemeClr val="bg1"/>
                </a:solidFill>
              </a:rPr>
              <a:t> Mass (kg) </a:t>
            </a:r>
            <a:r>
              <a:rPr lang="en-US" sz="1600" dirty="0">
                <a:solidFill>
                  <a:schemeClr val="bg1"/>
                </a:solidFill>
              </a:rPr>
              <a:t>carried by boosters launched by NASA (CRS</a:t>
            </a:r>
            <a:r>
              <a:rPr lang="en-US" sz="1400" dirty="0">
                <a:solidFill>
                  <a:schemeClr val="bg1"/>
                </a:solidFill>
              </a:rPr>
              <a:t>)</a:t>
            </a:r>
            <a:endParaRPr lang="pt-BR" sz="1400" u="sng" dirty="0">
              <a:solidFill>
                <a:schemeClr val="bg1"/>
              </a:solidFill>
            </a:endParaRPr>
          </a:p>
        </p:txBody>
      </p:sp>
    </p:spTree>
    <p:extLst>
      <p:ext uri="{BB962C8B-B14F-4D97-AF65-F5344CB8AC3E}">
        <p14:creationId xmlns:p14="http://schemas.microsoft.com/office/powerpoint/2010/main" val="5181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2" name="CaixaDeTexto 1">
            <a:extLst>
              <a:ext uri="{FF2B5EF4-FFF2-40B4-BE49-F238E27FC236}">
                <a16:creationId xmlns:a16="http://schemas.microsoft.com/office/drawing/2014/main" id="{DBBFA10B-AFB3-7EEE-D476-9FB683399D41}"/>
              </a:ext>
            </a:extLst>
          </p:cNvPr>
          <p:cNvSpPr txBox="1"/>
          <p:nvPr/>
        </p:nvSpPr>
        <p:spPr>
          <a:xfrm>
            <a:off x="754375" y="3946095"/>
            <a:ext cx="5497381" cy="305410"/>
          </a:xfrm>
          <a:prstGeom prst="rect">
            <a:avLst/>
          </a:prstGeom>
          <a:noFill/>
          <a:ln>
            <a:noFill/>
          </a:ln>
        </p:spPr>
        <p:txBody>
          <a:bodyPr spcFirstLastPara="1" wrap="square" lIns="91425" tIns="0" rIns="91425" bIns="91425" rtlCol="0" anchor="t" anchorCtr="0">
            <a:noAutofit/>
          </a:bodyPr>
          <a:lstStyle/>
          <a:p>
            <a:r>
              <a:rPr lang="pt-BR" sz="1600" dirty="0" err="1">
                <a:solidFill>
                  <a:schemeClr val="bg1"/>
                </a:solidFill>
              </a:rPr>
              <a:t>Booster</a:t>
            </a:r>
            <a:r>
              <a:rPr lang="pt-BR" sz="1600" dirty="0">
                <a:solidFill>
                  <a:schemeClr val="bg1"/>
                </a:solidFill>
              </a:rPr>
              <a:t> Drone </a:t>
            </a:r>
            <a:r>
              <a:rPr lang="pt-BR" sz="1600" dirty="0" err="1">
                <a:solidFill>
                  <a:schemeClr val="bg1"/>
                </a:solidFill>
              </a:rPr>
              <a:t>Ship</a:t>
            </a:r>
            <a:r>
              <a:rPr lang="pt-BR" sz="1600" dirty="0">
                <a:solidFill>
                  <a:schemeClr val="bg1"/>
                </a:solidFill>
              </a:rPr>
              <a:t> Landing</a:t>
            </a:r>
          </a:p>
          <a:p>
            <a:endParaRPr lang="pt-BR" sz="1600" dirty="0">
              <a:solidFill>
                <a:schemeClr val="bg1"/>
              </a:solidFill>
            </a:endParaRPr>
          </a:p>
        </p:txBody>
      </p:sp>
      <p:sp>
        <p:nvSpPr>
          <p:cNvPr id="3" name="CaixaDeTexto 2">
            <a:extLst>
              <a:ext uri="{FF2B5EF4-FFF2-40B4-BE49-F238E27FC236}">
                <a16:creationId xmlns:a16="http://schemas.microsoft.com/office/drawing/2014/main" id="{F7C76C15-EAAF-73F0-E9F6-FA34E0AE9336}"/>
              </a:ext>
            </a:extLst>
          </p:cNvPr>
          <p:cNvSpPr txBox="1"/>
          <p:nvPr/>
        </p:nvSpPr>
        <p:spPr>
          <a:xfrm>
            <a:off x="1823310" y="1655520"/>
            <a:ext cx="5497380" cy="305410"/>
          </a:xfrm>
          <a:prstGeom prst="rect">
            <a:avLst/>
          </a:prstGeom>
          <a:noFill/>
          <a:ln>
            <a:noFill/>
          </a:ln>
        </p:spPr>
        <p:txBody>
          <a:bodyPr spcFirstLastPara="1" wrap="square" lIns="91425" tIns="0" rIns="91425" bIns="91425" rtlCol="0" anchor="t" anchorCtr="0">
            <a:noAutofit/>
          </a:bodyPr>
          <a:lstStyle/>
          <a:p>
            <a:r>
              <a:rPr lang="en-US" sz="1600">
                <a:solidFill>
                  <a:schemeClr val="bg1"/>
                </a:solidFill>
              </a:rPr>
              <a:t>1st Successful Landing in Ground Pad</a:t>
            </a:r>
            <a:endParaRPr lang="pt-BR" sz="1400" u="sng" dirty="0">
              <a:solidFill>
                <a:schemeClr val="bg1"/>
              </a:solidFill>
            </a:endParaRPr>
          </a:p>
        </p:txBody>
      </p:sp>
      <p:sp>
        <p:nvSpPr>
          <p:cNvPr id="5" name="Google Shape;2618;p60">
            <a:extLst>
              <a:ext uri="{FF2B5EF4-FFF2-40B4-BE49-F238E27FC236}">
                <a16:creationId xmlns:a16="http://schemas.microsoft.com/office/drawing/2014/main" id="{6D1E147B-6E14-2D40-5993-401CF34A47ED}"/>
              </a:ext>
            </a:extLst>
          </p:cNvPr>
          <p:cNvSpPr txBox="1">
            <a:spLocks/>
          </p:cNvSpPr>
          <p:nvPr/>
        </p:nvSpPr>
        <p:spPr>
          <a:xfrm>
            <a:off x="754375" y="1044700"/>
            <a:ext cx="794066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FIRST SUCCESSFUL LANDING &amp; INFOS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1266" name="Picture 2">
            <a:extLst>
              <a:ext uri="{FF2B5EF4-FFF2-40B4-BE49-F238E27FC236}">
                <a16:creationId xmlns:a16="http://schemas.microsoft.com/office/drawing/2014/main" id="{16D7C3B7-7781-D780-7D85-15C090952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60" y="1960930"/>
            <a:ext cx="8370575" cy="10682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AD1AF33-2FAF-B28D-EF3E-DE8EC6BE6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0360" y="3182570"/>
            <a:ext cx="3817625" cy="171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82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907080" y="1044700"/>
            <a:ext cx="794066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kern="0" dirty="0">
                <a:solidFill>
                  <a:srgbClr val="47A5F3"/>
                </a:solidFill>
                <a:latin typeface="+mj-lt"/>
              </a:rPr>
              <a:t>TOTAL NUMBER OF SUCCESSFUL AND FAILED MISSION OUTCOMES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2294" name="Picture 6">
            <a:extLst>
              <a:ext uri="{FF2B5EF4-FFF2-40B4-BE49-F238E27FC236}">
                <a16:creationId xmlns:a16="http://schemas.microsoft.com/office/drawing/2014/main" id="{F53713EF-6CD0-FFCA-7279-F4FC77BF6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490" y="2266340"/>
            <a:ext cx="70294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77000" t="4000" r="-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536200" y="-2162107"/>
            <a:ext cx="9419879"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dirty="0">
                <a:solidFill>
                  <a:srgbClr val="47A5F3"/>
                </a:solidFill>
                <a:effectLst/>
                <a:sym typeface="Aldrich"/>
              </a:rPr>
              <a:t>EXECUTIVE SUMMARY</a:t>
            </a:r>
            <a:endParaRPr kumimoji="0" lang="pt-BR" sz="2800" b="0" i="0" u="none" strike="noStrike" kern="0" cap="none" spc="0" normalizeH="0" baseline="0" noProof="0" dirty="0">
              <a:ln>
                <a:noFill/>
              </a:ln>
              <a:solidFill>
                <a:srgbClr val="47A5F3"/>
              </a:solidFill>
              <a:effectLst/>
              <a:uLnTx/>
              <a:uFillTx/>
              <a:sym typeface="Aldrich"/>
            </a:endParaRPr>
          </a:p>
        </p:txBody>
      </p:sp>
      <p:graphicFrame>
        <p:nvGraphicFramePr>
          <p:cNvPr id="12" name="Google Shape;4392;p102">
            <a:extLst>
              <a:ext uri="{FF2B5EF4-FFF2-40B4-BE49-F238E27FC236}">
                <a16:creationId xmlns:a16="http://schemas.microsoft.com/office/drawing/2014/main" id="{28060F7C-2EE8-489B-C9C3-D0CFE884AA14}"/>
              </a:ext>
            </a:extLst>
          </p:cNvPr>
          <p:cNvGraphicFramePr/>
          <p:nvPr>
            <p:extLst>
              <p:ext uri="{D42A27DB-BD31-4B8C-83A1-F6EECF244321}">
                <p14:modId xmlns:p14="http://schemas.microsoft.com/office/powerpoint/2010/main" val="188828604"/>
              </p:ext>
            </p:extLst>
          </p:nvPr>
        </p:nvGraphicFramePr>
        <p:xfrm>
          <a:off x="754375" y="1350110"/>
          <a:ext cx="6322165" cy="2971800"/>
        </p:xfrm>
        <a:graphic>
          <a:graphicData uri="http://schemas.openxmlformats.org/drawingml/2006/table">
            <a:tbl>
              <a:tblPr>
                <a:noFill/>
              </a:tblPr>
              <a:tblGrid>
                <a:gridCol w="2687319">
                  <a:extLst>
                    <a:ext uri="{9D8B030D-6E8A-4147-A177-3AD203B41FA5}">
                      <a16:colId xmlns:a16="http://schemas.microsoft.com/office/drawing/2014/main" val="20000"/>
                    </a:ext>
                  </a:extLst>
                </a:gridCol>
                <a:gridCol w="3634846">
                  <a:extLst>
                    <a:ext uri="{9D8B030D-6E8A-4147-A177-3AD203B41FA5}">
                      <a16:colId xmlns:a16="http://schemas.microsoft.com/office/drawing/2014/main" val="20001"/>
                    </a:ext>
                  </a:extLst>
                </a:gridCol>
              </a:tblGrid>
              <a:tr h="380031">
                <a:tc>
                  <a:txBody>
                    <a:bodyPr/>
                    <a:lstStyle/>
                    <a:p>
                      <a:pPr marL="0" lvl="0" indent="0" algn="l" rtl="0">
                        <a:spcBef>
                          <a:spcPts val="0"/>
                        </a:spcBef>
                        <a:spcAft>
                          <a:spcPts val="0"/>
                        </a:spcAft>
                        <a:buNone/>
                      </a:pPr>
                      <a:r>
                        <a:rPr lang="en" sz="1300" dirty="0">
                          <a:solidFill>
                            <a:schemeClr val="lt1"/>
                          </a:solidFill>
                          <a:latin typeface="+mj-lt"/>
                          <a:ea typeface="Bai Jamjuree"/>
                          <a:cs typeface="Bai Jamjuree"/>
                          <a:sym typeface="Bai Jamjuree"/>
                        </a:rPr>
                        <a:t>Data Collection using API</a:t>
                      </a:r>
                      <a:endParaRPr sz="1300" dirty="0">
                        <a:solidFill>
                          <a:schemeClr val="lt1"/>
                        </a:solidFill>
                        <a:latin typeface="+mj-lt"/>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We generate a get request to the SpaceX API and a basic data organization and formatting.</a:t>
                      </a:r>
                      <a:endParaRPr lang="en" sz="1300" dirty="0">
                        <a:solidFill>
                          <a:schemeClr val="lt1"/>
                        </a:solidFill>
                        <a:latin typeface="+mj-lt"/>
                        <a:cs typeface="Bai Jamjuree"/>
                        <a:sym typeface="Bai Jamjuree"/>
                      </a:endParaRP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0031">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Data Collection with Web Scraping</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Web data scraping to collect historical Falcon 9 launch records from Wikipedia.</a:t>
                      </a:r>
                      <a:endParaRPr lang="en"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0097">
                <a:tc>
                  <a:txBody>
                    <a:bodyPr/>
                    <a:lstStyle/>
                    <a:p>
                      <a:pPr marL="0" lvl="0" indent="0" algn="l" rtl="0">
                        <a:spcBef>
                          <a:spcPts val="0"/>
                        </a:spcBef>
                        <a:spcAft>
                          <a:spcPts val="0"/>
                        </a:spcAft>
                        <a:buNone/>
                      </a:pPr>
                      <a:r>
                        <a:rPr lang="pt-BR" sz="1300" dirty="0">
                          <a:solidFill>
                            <a:schemeClr val="lt1"/>
                          </a:solidFill>
                          <a:latin typeface="+mj-lt"/>
                          <a:ea typeface="Bai Jamjuree"/>
                          <a:cs typeface="Bai Jamjuree"/>
                          <a:sym typeface="Bai Jamjuree"/>
                        </a:rPr>
                        <a:t>Data </a:t>
                      </a:r>
                      <a:r>
                        <a:rPr lang="pt-BR" sz="1300" dirty="0" err="1">
                          <a:solidFill>
                            <a:schemeClr val="lt1"/>
                          </a:solidFill>
                          <a:latin typeface="+mj-lt"/>
                          <a:ea typeface="Bai Jamjuree"/>
                          <a:cs typeface="Bai Jamjuree"/>
                          <a:sym typeface="Bai Jamjuree"/>
                        </a:rPr>
                        <a:t>Wrangling</a:t>
                      </a:r>
                      <a:endParaRPr lang="pt-BR" sz="1300" dirty="0">
                        <a:solidFill>
                          <a:schemeClr val="lt1"/>
                        </a:solidFill>
                        <a:latin typeface="+mj-lt"/>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Find some patterns in the data and determine what the label would be for training supervised models.</a:t>
                      </a:r>
                      <a:endParaRPr sz="1300" dirty="0">
                        <a:solidFill>
                          <a:schemeClr val="lt1"/>
                        </a:solidFill>
                        <a:latin typeface="+mj-lt"/>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7829">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Exploratory Data Analysis with SQL</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Analyze first-stage feedback data to determine the cost of a launch.</a:t>
                      </a:r>
                      <a:endParaRPr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17825">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Exploratory Data Analysis with Data Visualization</a:t>
                      </a: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Conducting exploratory data analysis and resource engineering to predict the successful return of the first stage.</a:t>
                      </a: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3682556271"/>
                  </a:ext>
                </a:extLst>
              </a:tr>
              <a:tr h="3878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solidFill>
                            <a:schemeClr val="lt1"/>
                          </a:solidFill>
                          <a:latin typeface="+mj-lt"/>
                          <a:ea typeface="Bai Jamjuree"/>
                          <a:cs typeface="Bai Jamjuree"/>
                          <a:sym typeface="Bai Jamjuree"/>
                        </a:rPr>
                        <a:t>Interactive Visual Analytics with Folium</a:t>
                      </a: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algn="l"/>
                      <a:r>
                        <a:rPr lang="en-US" sz="1300" dirty="0">
                          <a:solidFill>
                            <a:schemeClr val="lt1"/>
                          </a:solidFill>
                          <a:latin typeface="+mj-lt"/>
                          <a:cs typeface="Bai Jamjuree"/>
                          <a:sym typeface="Bai Jamjuree"/>
                        </a:rPr>
                        <a:t>Interactive visual analytics using Folium.</a:t>
                      </a:r>
                      <a:endParaRPr lang="pt-BR" sz="1300" dirty="0">
                        <a:latin typeface="+mj-lt"/>
                      </a:endParaRP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318360439"/>
                  </a:ext>
                </a:extLst>
              </a:tr>
              <a:tr h="3878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solidFill>
                            <a:schemeClr val="lt1"/>
                          </a:solidFill>
                          <a:latin typeface="+mj-lt"/>
                          <a:ea typeface="Bai Jamjuree"/>
                          <a:cs typeface="Bai Jamjuree"/>
                          <a:sym typeface="Bai Jamjuree"/>
                        </a:rPr>
                        <a:t>Machine Learning Prediction (Predictive analysis  - Classification)</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Creating a machine learning pipeline to predict whether the former will be successful in return.</a:t>
                      </a:r>
                      <a:endParaRPr lang="en"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BOOSTERS</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030115" y="2571750"/>
            <a:ext cx="3054100"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The query returned the maximum mass by versions where the maximum is 15600.</a:t>
            </a:r>
          </a:p>
        </p:txBody>
      </p:sp>
      <p:pic>
        <p:nvPicPr>
          <p:cNvPr id="13318" name="Picture 6">
            <a:extLst>
              <a:ext uri="{FF2B5EF4-FFF2-40B4-BE49-F238E27FC236}">
                <a16:creationId xmlns:a16="http://schemas.microsoft.com/office/drawing/2014/main" id="{68FF0972-4781-38A0-F011-8461A5338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310" y="1044700"/>
            <a:ext cx="2901395" cy="369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8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FAILED LANDINGS ON DRONE SHIP</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030115" y="2571750"/>
            <a:ext cx="3054100"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The query lists landing outcome, booster version, and the launch site where landing outcome is failed in drone ship and the year is 2015.</a:t>
            </a:r>
          </a:p>
        </p:txBody>
      </p:sp>
      <p:pic>
        <p:nvPicPr>
          <p:cNvPr id="14338" name="Picture 2">
            <a:extLst>
              <a:ext uri="{FF2B5EF4-FFF2-40B4-BE49-F238E27FC236}">
                <a16:creationId xmlns:a16="http://schemas.microsoft.com/office/drawing/2014/main" id="{C5FD7DA0-50C8-29A6-B999-7180190BC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2113635"/>
            <a:ext cx="41338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8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COUNT OF SUCCESSFUL LANDINGS</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335525" y="1960930"/>
            <a:ext cx="3054100"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Count in descending order of landing results between 04-06-2010 and 20-03-2017.</a:t>
            </a:r>
          </a:p>
        </p:txBody>
      </p:sp>
      <p:pic>
        <p:nvPicPr>
          <p:cNvPr id="15362" name="Picture 2">
            <a:extLst>
              <a:ext uri="{FF2B5EF4-FFF2-40B4-BE49-F238E27FC236}">
                <a16:creationId xmlns:a16="http://schemas.microsoft.com/office/drawing/2014/main" id="{C1D5A348-2029-FC43-E71E-07D6148AD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1598220"/>
            <a:ext cx="469582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4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458115" y="3029865"/>
            <a:ext cx="10698500" cy="3817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467265" y="3234687"/>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SITE ANALYSIS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78313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619970" y="433880"/>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619970" y="502459"/>
            <a:ext cx="10698500" cy="6491453"/>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7808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SITE ANALYSIS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pic>
        <p:nvPicPr>
          <p:cNvPr id="16388" name="Picture 4">
            <a:extLst>
              <a:ext uri="{FF2B5EF4-FFF2-40B4-BE49-F238E27FC236}">
                <a16:creationId xmlns:a16="http://schemas.microsoft.com/office/drawing/2014/main" id="{D74DE6ED-B19D-9A7B-9E19-157765F596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080" y="1502815"/>
            <a:ext cx="3206805" cy="191534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742F6E08-EB36-7276-DB34-52DB77C643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6590" y="1502815"/>
            <a:ext cx="2486798" cy="12216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AE513DA6-0184-D39A-3EB9-FC168CC805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6590" y="2877160"/>
            <a:ext cx="1527050" cy="117801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0056386-0949-AA61-CDF2-2E50548B8955}"/>
              </a:ext>
            </a:extLst>
          </p:cNvPr>
          <p:cNvSpPr txBox="1"/>
          <p:nvPr/>
        </p:nvSpPr>
        <p:spPr>
          <a:xfrm>
            <a:off x="1670605" y="3487980"/>
            <a:ext cx="183246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1 – Global </a:t>
            </a:r>
            <a:r>
              <a:rPr lang="pt-BR" sz="1400" dirty="0" err="1">
                <a:solidFill>
                  <a:schemeClr val="bg1"/>
                </a:solidFill>
              </a:rPr>
              <a:t>View</a:t>
            </a:r>
            <a:endParaRPr lang="pt-BR" sz="1400" dirty="0">
              <a:solidFill>
                <a:srgbClr val="47A5F3"/>
              </a:solidFill>
            </a:endParaRPr>
          </a:p>
        </p:txBody>
      </p:sp>
      <p:sp>
        <p:nvSpPr>
          <p:cNvPr id="8" name="CaixaDeTexto 7">
            <a:extLst>
              <a:ext uri="{FF2B5EF4-FFF2-40B4-BE49-F238E27FC236}">
                <a16:creationId xmlns:a16="http://schemas.microsoft.com/office/drawing/2014/main" id="{07194055-3351-EC8C-14C5-D18E44CA5C1C}"/>
              </a:ext>
            </a:extLst>
          </p:cNvPr>
          <p:cNvSpPr txBox="1"/>
          <p:nvPr/>
        </p:nvSpPr>
        <p:spPr>
          <a:xfrm>
            <a:off x="6709870" y="1655520"/>
            <a:ext cx="1985165" cy="503928"/>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2 –  Zoom </a:t>
            </a:r>
            <a:r>
              <a:rPr lang="pt-BR" sz="1400" dirty="0" err="1">
                <a:solidFill>
                  <a:schemeClr val="bg1"/>
                </a:solidFill>
              </a:rPr>
              <a:t>View</a:t>
            </a:r>
            <a:r>
              <a:rPr lang="pt-BR" sz="1400" dirty="0">
                <a:solidFill>
                  <a:schemeClr val="bg1"/>
                </a:solidFill>
              </a:rPr>
              <a:t>: CCAFS LC-40 (FL), KSC LC-39A (FL) e CCAFS SLC-40 (FL).</a:t>
            </a:r>
          </a:p>
        </p:txBody>
      </p:sp>
      <p:sp>
        <p:nvSpPr>
          <p:cNvPr id="9" name="CaixaDeTexto 8">
            <a:extLst>
              <a:ext uri="{FF2B5EF4-FFF2-40B4-BE49-F238E27FC236}">
                <a16:creationId xmlns:a16="http://schemas.microsoft.com/office/drawing/2014/main" id="{900CFF04-1984-43DB-8525-AEA2972841E7}"/>
              </a:ext>
            </a:extLst>
          </p:cNvPr>
          <p:cNvSpPr txBox="1"/>
          <p:nvPr/>
        </p:nvSpPr>
        <p:spPr>
          <a:xfrm>
            <a:off x="5640935" y="3335275"/>
            <a:ext cx="274869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3 – Zoom VAFB SLC-4E (CA) </a:t>
            </a:r>
            <a:endParaRPr lang="pt-BR" sz="1400" dirty="0">
              <a:solidFill>
                <a:srgbClr val="47A5F3"/>
              </a:solidFill>
            </a:endParaRPr>
          </a:p>
        </p:txBody>
      </p:sp>
      <p:sp>
        <p:nvSpPr>
          <p:cNvPr id="2" name="CaixaDeTexto 1">
            <a:extLst>
              <a:ext uri="{FF2B5EF4-FFF2-40B4-BE49-F238E27FC236}">
                <a16:creationId xmlns:a16="http://schemas.microsoft.com/office/drawing/2014/main" id="{2AA6F21E-4E08-E0BB-8F06-36A9859D9F17}"/>
              </a:ext>
            </a:extLst>
          </p:cNvPr>
          <p:cNvSpPr txBox="1"/>
          <p:nvPr/>
        </p:nvSpPr>
        <p:spPr>
          <a:xfrm>
            <a:off x="1212490" y="4251505"/>
            <a:ext cx="6719020" cy="787760"/>
          </a:xfrm>
          <a:prstGeom prst="rect">
            <a:avLst/>
          </a:prstGeom>
          <a:noFill/>
          <a:ln>
            <a:noFill/>
          </a:ln>
        </p:spPr>
        <p:txBody>
          <a:bodyPr spcFirstLastPara="1" wrap="square" lIns="91425" tIns="0" rIns="91425" bIns="91425" rtlCol="0" anchor="t" anchorCtr="0">
            <a:noAutofit/>
          </a:bodyPr>
          <a:lstStyle/>
          <a:p>
            <a:pPr algn="just">
              <a:buClr>
                <a:srgbClr val="FFFFFF"/>
              </a:buClr>
            </a:pPr>
            <a:r>
              <a:rPr lang="en-US" sz="1400" dirty="0">
                <a:solidFill>
                  <a:schemeClr val="bg1"/>
                </a:solidFill>
              </a:rPr>
              <a:t>The closer the launch site is to the Equator, the greater the Earth's natural thrust which, due to the rotational speed, helps to save on spending on fuels and boosters for a progressive orbit.</a:t>
            </a:r>
            <a:endParaRPr lang="pt-BR" sz="1400" dirty="0" err="1">
              <a:solidFill>
                <a:schemeClr val="bg1"/>
              </a:solidFill>
            </a:endParaRPr>
          </a:p>
        </p:txBody>
      </p:sp>
    </p:spTree>
    <p:extLst>
      <p:ext uri="{BB962C8B-B14F-4D97-AF65-F5344CB8AC3E}">
        <p14:creationId xmlns:p14="http://schemas.microsoft.com/office/powerpoint/2010/main" val="8112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619970" y="281175"/>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619970" y="281175"/>
            <a:ext cx="10698500" cy="671902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230790" y="58658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OUTCOMES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
        <p:nvSpPr>
          <p:cNvPr id="7" name="CaixaDeTexto 6">
            <a:extLst>
              <a:ext uri="{FF2B5EF4-FFF2-40B4-BE49-F238E27FC236}">
                <a16:creationId xmlns:a16="http://schemas.microsoft.com/office/drawing/2014/main" id="{80056386-0949-AA61-CDF2-2E50548B8955}"/>
              </a:ext>
            </a:extLst>
          </p:cNvPr>
          <p:cNvSpPr txBox="1"/>
          <p:nvPr/>
        </p:nvSpPr>
        <p:spPr>
          <a:xfrm>
            <a:off x="670250" y="2972715"/>
            <a:ext cx="274869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en-US" sz="1300" dirty="0">
                <a:solidFill>
                  <a:schemeClr val="bg1"/>
                </a:solidFill>
              </a:rPr>
              <a:t>US map with all Launch Sites</a:t>
            </a:r>
            <a:endParaRPr lang="pt-BR" sz="1300" dirty="0">
              <a:solidFill>
                <a:schemeClr val="bg1"/>
              </a:solidFill>
            </a:endParaRPr>
          </a:p>
        </p:txBody>
      </p:sp>
      <p:pic>
        <p:nvPicPr>
          <p:cNvPr id="16394" name="Picture 10">
            <a:extLst>
              <a:ext uri="{FF2B5EF4-FFF2-40B4-BE49-F238E27FC236}">
                <a16:creationId xmlns:a16="http://schemas.microsoft.com/office/drawing/2014/main" id="{70C9CFBC-F64E-87EB-CF54-415BCB4A30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75" y="1502815"/>
            <a:ext cx="2901395" cy="141237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EBDEDF69-5D6E-E34B-DB72-444BCEE7C66B}"/>
              </a:ext>
            </a:extLst>
          </p:cNvPr>
          <p:cNvPicPr>
            <a:picLocks noChangeAspect="1"/>
          </p:cNvPicPr>
          <p:nvPr/>
        </p:nvPicPr>
        <p:blipFill>
          <a:blip r:embed="rId5"/>
          <a:stretch>
            <a:fillRect/>
          </a:stretch>
        </p:blipFill>
        <p:spPr>
          <a:xfrm>
            <a:off x="754375" y="3335275"/>
            <a:ext cx="1527050" cy="1560367"/>
          </a:xfrm>
          <a:prstGeom prst="rect">
            <a:avLst/>
          </a:prstGeom>
        </p:spPr>
      </p:pic>
      <p:pic>
        <p:nvPicPr>
          <p:cNvPr id="16" name="Imagem 15">
            <a:extLst>
              <a:ext uri="{FF2B5EF4-FFF2-40B4-BE49-F238E27FC236}">
                <a16:creationId xmlns:a16="http://schemas.microsoft.com/office/drawing/2014/main" id="{A2A03B15-DAC2-BBBB-B3F4-57B41658E1A2}"/>
              </a:ext>
            </a:extLst>
          </p:cNvPr>
          <p:cNvPicPr>
            <a:picLocks noChangeAspect="1"/>
          </p:cNvPicPr>
          <p:nvPr/>
        </p:nvPicPr>
        <p:blipFill>
          <a:blip r:embed="rId6"/>
          <a:stretch>
            <a:fillRect/>
          </a:stretch>
        </p:blipFill>
        <p:spPr>
          <a:xfrm>
            <a:off x="2434130" y="3335275"/>
            <a:ext cx="1656000" cy="1569814"/>
          </a:xfrm>
          <a:prstGeom prst="rect">
            <a:avLst/>
          </a:prstGeom>
        </p:spPr>
      </p:pic>
      <p:pic>
        <p:nvPicPr>
          <p:cNvPr id="18" name="Imagem 17">
            <a:extLst>
              <a:ext uri="{FF2B5EF4-FFF2-40B4-BE49-F238E27FC236}">
                <a16:creationId xmlns:a16="http://schemas.microsoft.com/office/drawing/2014/main" id="{2D212ADA-4328-633F-5D95-2CA2BB697C9B}"/>
              </a:ext>
            </a:extLst>
          </p:cNvPr>
          <p:cNvPicPr>
            <a:picLocks noChangeAspect="1"/>
          </p:cNvPicPr>
          <p:nvPr/>
        </p:nvPicPr>
        <p:blipFill rotWithShape="1">
          <a:blip r:embed="rId7"/>
          <a:srcRect r="3432" b="4912"/>
          <a:stretch/>
        </p:blipFill>
        <p:spPr>
          <a:xfrm>
            <a:off x="4266589" y="3335275"/>
            <a:ext cx="1947140" cy="1569600"/>
          </a:xfrm>
          <a:prstGeom prst="rect">
            <a:avLst/>
          </a:prstGeom>
        </p:spPr>
      </p:pic>
      <p:pic>
        <p:nvPicPr>
          <p:cNvPr id="20" name="Imagem 19">
            <a:extLst>
              <a:ext uri="{FF2B5EF4-FFF2-40B4-BE49-F238E27FC236}">
                <a16:creationId xmlns:a16="http://schemas.microsoft.com/office/drawing/2014/main" id="{E395437E-770F-F72A-3573-48481347451F}"/>
              </a:ext>
            </a:extLst>
          </p:cNvPr>
          <p:cNvPicPr>
            <a:picLocks noChangeAspect="1"/>
          </p:cNvPicPr>
          <p:nvPr/>
        </p:nvPicPr>
        <p:blipFill rotWithShape="1">
          <a:blip r:embed="rId8"/>
          <a:srcRect l="16145" r="2096" b="2579"/>
          <a:stretch/>
        </p:blipFill>
        <p:spPr>
          <a:xfrm>
            <a:off x="6404461" y="3335275"/>
            <a:ext cx="1599945" cy="1569600"/>
          </a:xfrm>
          <a:prstGeom prst="rect">
            <a:avLst/>
          </a:prstGeom>
        </p:spPr>
      </p:pic>
      <p:sp>
        <p:nvSpPr>
          <p:cNvPr id="21" name="CaixaDeTexto 20">
            <a:extLst>
              <a:ext uri="{FF2B5EF4-FFF2-40B4-BE49-F238E27FC236}">
                <a16:creationId xmlns:a16="http://schemas.microsoft.com/office/drawing/2014/main" id="{75248DCB-E133-63FB-BEC0-96961F851431}"/>
              </a:ext>
            </a:extLst>
          </p:cNvPr>
          <p:cNvSpPr txBox="1"/>
          <p:nvPr/>
        </p:nvSpPr>
        <p:spPr>
          <a:xfrm>
            <a:off x="4113885" y="2113635"/>
            <a:ext cx="4275740" cy="1068935"/>
          </a:xfrm>
          <a:prstGeom prst="rect">
            <a:avLst/>
          </a:prstGeom>
          <a:noFill/>
          <a:ln>
            <a:noFill/>
          </a:ln>
        </p:spPr>
        <p:txBody>
          <a:bodyPr spcFirstLastPara="1" wrap="square" lIns="91425" tIns="0" rIns="91425" bIns="91425" rtlCol="0" anchor="t" anchorCtr="0">
            <a:noAutofit/>
          </a:bodyPr>
          <a:lstStyle/>
          <a:p>
            <a:pPr marL="285750" indent="-285750" algn="just">
              <a:buClr>
                <a:srgbClr val="FFFFFF"/>
              </a:buClr>
              <a:buFont typeface="Wingdings" panose="05000000000000000000" pitchFamily="2" charset="2"/>
              <a:buChar char="Ø"/>
            </a:pPr>
            <a:r>
              <a:rPr lang="en-US" sz="1400" dirty="0">
                <a:solidFill>
                  <a:schemeClr val="bg1"/>
                </a:solidFill>
              </a:rPr>
              <a:t>The picture below are zoom each site displaying success (green) and failure (red) markers. </a:t>
            </a:r>
          </a:p>
          <a:p>
            <a:pPr marL="285750" indent="-285750" algn="just">
              <a:buClr>
                <a:srgbClr val="FFFFFF"/>
              </a:buClr>
              <a:buFont typeface="Wingdings" panose="05000000000000000000" pitchFamily="2" charset="2"/>
              <a:buChar char="Ø"/>
            </a:pPr>
            <a:r>
              <a:rPr lang="en-US" sz="1400" dirty="0">
                <a:solidFill>
                  <a:schemeClr val="bg1"/>
                </a:solidFill>
              </a:rPr>
              <a:t>Looking at each sitemap, the KSC LC-39A Launch Site has the most successful launches.</a:t>
            </a:r>
            <a:endParaRPr lang="pt-BR" sz="1400" dirty="0" err="1">
              <a:solidFill>
                <a:schemeClr val="bg1"/>
              </a:solidFill>
            </a:endParaRPr>
          </a:p>
        </p:txBody>
      </p:sp>
    </p:spTree>
    <p:extLst>
      <p:ext uri="{BB962C8B-B14F-4D97-AF65-F5344CB8AC3E}">
        <p14:creationId xmlns:p14="http://schemas.microsoft.com/office/powerpoint/2010/main" val="50423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a:spLocks noGrp="1" noRot="1" noMove="1" noResize="1" noEditPoints="1" noAdjustHandles="1" noChangeArrowheads="1" noChangeShapeType="1"/>
          </p:cNvSpPr>
          <p:nvPr/>
        </p:nvSpPr>
        <p:spPr>
          <a:xfrm>
            <a:off x="-619970" y="281175"/>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619970" y="433880"/>
            <a:ext cx="10698500" cy="6719020"/>
          </a:xfrm>
          <a:prstGeom prst="ellipse">
            <a:avLst/>
          </a:prstGeom>
          <a:solidFill>
            <a:srgbClr val="000411"/>
          </a:solidFill>
          <a:ln>
            <a:solidFill>
              <a:srgbClr val="0004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411"/>
              </a:solidFill>
            </a:endParaRP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230790" y="7392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DISTANCE TO PROXIMITIES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
        <p:nvSpPr>
          <p:cNvPr id="21" name="CaixaDeTexto 20">
            <a:extLst>
              <a:ext uri="{FF2B5EF4-FFF2-40B4-BE49-F238E27FC236}">
                <a16:creationId xmlns:a16="http://schemas.microsoft.com/office/drawing/2014/main" id="{75248DCB-E133-63FB-BEC0-96961F851431}"/>
              </a:ext>
            </a:extLst>
          </p:cNvPr>
          <p:cNvSpPr txBox="1"/>
          <p:nvPr/>
        </p:nvSpPr>
        <p:spPr>
          <a:xfrm>
            <a:off x="5335525" y="2571750"/>
            <a:ext cx="4275740" cy="1068935"/>
          </a:xfrm>
          <a:prstGeom prst="rect">
            <a:avLst/>
          </a:prstGeom>
          <a:noFill/>
          <a:ln>
            <a:noFill/>
          </a:ln>
        </p:spPr>
        <p:txBody>
          <a:bodyPr spcFirstLastPara="1" wrap="square" lIns="91425" tIns="0" rIns="91425" bIns="91425" rtlCol="0" anchor="t" anchorCtr="0">
            <a:noAutofit/>
          </a:bodyPr>
          <a:lstStyle/>
          <a:p>
            <a:pPr marL="285750" indent="-285750" algn="just">
              <a:buClr>
                <a:srgbClr val="FFFFFF"/>
              </a:buClr>
              <a:buFont typeface="Wingdings" panose="05000000000000000000" pitchFamily="2" charset="2"/>
              <a:buChar char="Ø"/>
            </a:pPr>
            <a:r>
              <a:rPr lang="en-US" sz="1400" dirty="0">
                <a:solidFill>
                  <a:schemeClr val="bg1"/>
                </a:solidFill>
              </a:rPr>
              <a:t>CCAFS SLC-40</a:t>
            </a:r>
          </a:p>
          <a:p>
            <a:pPr marL="285750" indent="-285750" algn="just">
              <a:buClr>
                <a:srgbClr val="FFFFFF"/>
              </a:buClr>
              <a:buFont typeface="Wingdings" panose="05000000000000000000" pitchFamily="2" charset="2"/>
              <a:buChar char="Ø"/>
            </a:pPr>
            <a:r>
              <a:rPr lang="en-US" sz="1400" dirty="0">
                <a:solidFill>
                  <a:schemeClr val="bg1"/>
                </a:solidFill>
              </a:rPr>
              <a:t>0.86 km from nearest coastline</a:t>
            </a:r>
          </a:p>
          <a:p>
            <a:pPr marL="285750" indent="-285750" algn="just">
              <a:buClr>
                <a:srgbClr val="FFFFFF"/>
              </a:buClr>
              <a:buFont typeface="Wingdings" panose="05000000000000000000" pitchFamily="2" charset="2"/>
              <a:buChar char="Ø"/>
            </a:pPr>
            <a:r>
              <a:rPr lang="en-US" sz="1400" dirty="0">
                <a:solidFill>
                  <a:schemeClr val="bg1"/>
                </a:solidFill>
              </a:rPr>
              <a:t>1.38 km from nearest railway</a:t>
            </a:r>
          </a:p>
          <a:p>
            <a:pPr marL="285750" indent="-285750" algn="just">
              <a:buClr>
                <a:srgbClr val="FFFFFF"/>
              </a:buClr>
              <a:buFont typeface="Wingdings" panose="05000000000000000000" pitchFamily="2" charset="2"/>
              <a:buChar char="Ø"/>
            </a:pPr>
            <a:r>
              <a:rPr lang="en-US" sz="1400" dirty="0">
                <a:solidFill>
                  <a:schemeClr val="bg1"/>
                </a:solidFill>
              </a:rPr>
              <a:t>56.82 km from Melbourne</a:t>
            </a:r>
            <a:endParaRPr lang="pt-BR" sz="1400" dirty="0" err="1">
              <a:solidFill>
                <a:schemeClr val="bg1"/>
              </a:solidFill>
            </a:endParaRPr>
          </a:p>
        </p:txBody>
      </p:sp>
      <p:pic>
        <p:nvPicPr>
          <p:cNvPr id="17410" name="Picture 2">
            <a:extLst>
              <a:ext uri="{FF2B5EF4-FFF2-40B4-BE49-F238E27FC236}">
                <a16:creationId xmlns:a16="http://schemas.microsoft.com/office/drawing/2014/main" id="{F1A71C2C-F1BA-1A19-7144-2C2FCF1B0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605" y="1502815"/>
            <a:ext cx="3512215" cy="325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9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32000" r="-6000" b="9000"/>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EDDAD074-A633-0EFE-4824-CD3BEE658EF7}"/>
              </a:ext>
            </a:extLst>
          </p:cNvPr>
          <p:cNvSpPr/>
          <p:nvPr/>
        </p:nvSpPr>
        <p:spPr>
          <a:xfrm>
            <a:off x="-772675" y="287716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772675" y="3029865"/>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DASHBOARD</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2061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6571594" y="2724455"/>
            <a:ext cx="2428851" cy="1477328"/>
          </a:xfrm>
          <a:prstGeom prst="rect">
            <a:avLst/>
          </a:prstGeom>
          <a:noFill/>
          <a:ln>
            <a:noFill/>
          </a:ln>
        </p:spPr>
        <p:txBody>
          <a:bodyPr wrap="square">
            <a:spAutoFit/>
          </a:bodyPr>
          <a:lstStyle/>
          <a:p>
            <a:r>
              <a:rPr lang="en-US" dirty="0">
                <a:solidFill>
                  <a:schemeClr val="bg1"/>
                </a:solidFill>
              </a:rPr>
              <a:t>The KSC LC-39A has 41.7% of the most successful launches when compared to the other sites.</a:t>
            </a:r>
            <a:endParaRPr lang="pt-BR" dirty="0">
              <a:solidFill>
                <a:schemeClr val="bg1"/>
              </a:solidFill>
            </a:endParaRPr>
          </a:p>
        </p:txBody>
      </p:sp>
      <p:pic>
        <p:nvPicPr>
          <p:cNvPr id="8" name="Imagem 7" descr="Interface gráfica do usuário&#10;&#10;Descrição gerada automaticamente">
            <a:extLst>
              <a:ext uri="{FF2B5EF4-FFF2-40B4-BE49-F238E27FC236}">
                <a16:creationId xmlns:a16="http://schemas.microsoft.com/office/drawing/2014/main" id="{2E5250B9-6EC1-6B54-41C3-B60D0BF02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80" y="1808225"/>
            <a:ext cx="5497380" cy="2811668"/>
          </a:xfrm>
          <a:prstGeom prst="rect">
            <a:avLst/>
          </a:prstGeom>
        </p:spPr>
      </p:pic>
    </p:spTree>
    <p:extLst>
      <p:ext uri="{BB962C8B-B14F-4D97-AF65-F5344CB8AC3E}">
        <p14:creationId xmlns:p14="http://schemas.microsoft.com/office/powerpoint/2010/main" val="37614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6709870" y="3029865"/>
            <a:ext cx="2572406" cy="1200329"/>
          </a:xfrm>
          <a:prstGeom prst="rect">
            <a:avLst/>
          </a:prstGeom>
          <a:noFill/>
          <a:ln>
            <a:noFill/>
          </a:ln>
        </p:spPr>
        <p:txBody>
          <a:bodyPr wrap="square">
            <a:spAutoFit/>
          </a:bodyPr>
          <a:lstStyle/>
          <a:p>
            <a:r>
              <a:rPr lang="en-US" dirty="0">
                <a:solidFill>
                  <a:schemeClr val="bg1"/>
                </a:solidFill>
              </a:rPr>
              <a:t>KSC LC-39A has the highest success rate among launch sites at 76.9%.</a:t>
            </a:r>
            <a:endParaRPr lang="pt-BR" dirty="0">
              <a:solidFill>
                <a:schemeClr val="bg1"/>
              </a:solidFill>
            </a:endParaRPr>
          </a:p>
        </p:txBody>
      </p:sp>
      <p:pic>
        <p:nvPicPr>
          <p:cNvPr id="3" name="Imagem 2" descr="Interface gráfica do usuário&#10;&#10;Descrição gerada automaticamente">
            <a:extLst>
              <a:ext uri="{FF2B5EF4-FFF2-40B4-BE49-F238E27FC236}">
                <a16:creationId xmlns:a16="http://schemas.microsoft.com/office/drawing/2014/main" id="{55B0CE3E-A58F-E452-4E15-9D694FC09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80" y="1960930"/>
            <a:ext cx="5497380" cy="2599505"/>
          </a:xfrm>
          <a:prstGeom prst="rect">
            <a:avLst/>
          </a:prstGeom>
        </p:spPr>
      </p:pic>
    </p:spTree>
    <p:extLst>
      <p:ext uri="{BB962C8B-B14F-4D97-AF65-F5344CB8AC3E}">
        <p14:creationId xmlns:p14="http://schemas.microsoft.com/office/powerpoint/2010/main" val="421801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51000" b="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noProof="0" dirty="0">
                <a:solidFill>
                  <a:srgbClr val="47A5F3"/>
                </a:solidFill>
                <a:latin typeface="+mj-lt"/>
              </a:rPr>
              <a:t>INTRODUCTION</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4" name="CaixaDeTexto 3">
            <a:extLst>
              <a:ext uri="{FF2B5EF4-FFF2-40B4-BE49-F238E27FC236}">
                <a16:creationId xmlns:a16="http://schemas.microsoft.com/office/drawing/2014/main" id="{57A0223F-E365-1463-863B-6A37ABC7051E}"/>
              </a:ext>
            </a:extLst>
          </p:cNvPr>
          <p:cNvSpPr txBox="1"/>
          <p:nvPr/>
        </p:nvSpPr>
        <p:spPr>
          <a:xfrm>
            <a:off x="754375" y="2113635"/>
            <a:ext cx="7787955"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As a data scientist working for a new rocket company, my goal is to determine the price for each launch of SPACE X.</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endParaRPr kumimoji="0" lang="en-US" sz="1600" b="0" i="0" u="none" strike="noStrike" kern="0" cap="none" spc="0" normalizeH="0" baseline="0" noProof="0" dirty="0">
              <a:ln>
                <a:noFill/>
              </a:ln>
              <a:solidFill>
                <a:srgbClr val="FFFFFF"/>
              </a:solidFill>
              <a:effectLst/>
              <a:uLnTx/>
              <a:uFillTx/>
              <a:latin typeface="+mj-lt"/>
              <a:cs typeface="Bai Jamjuree"/>
              <a:sym typeface="Bai Jamjuree"/>
            </a:endParaRP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Collecting information about the Space;</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Demonstrating data through dashboards for the team;</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Seeking data on reuse of the first stage of SpaceX rockets.</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Training a machine learning model to determine whether or not the first stage successfully lands using the public information.</a:t>
            </a:r>
          </a:p>
        </p:txBody>
      </p:sp>
    </p:spTree>
    <p:extLst>
      <p:ext uri="{BB962C8B-B14F-4D97-AF65-F5344CB8AC3E}">
        <p14:creationId xmlns:p14="http://schemas.microsoft.com/office/powerpoint/2010/main" val="39890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754375" y="4251505"/>
            <a:ext cx="7940660" cy="646331"/>
          </a:xfrm>
          <a:prstGeom prst="rect">
            <a:avLst/>
          </a:prstGeom>
          <a:noFill/>
          <a:ln>
            <a:noFill/>
          </a:ln>
        </p:spPr>
        <p:txBody>
          <a:bodyPr wrap="square">
            <a:spAutoFit/>
          </a:bodyPr>
          <a:lstStyle/>
          <a:p>
            <a:r>
              <a:rPr lang="en-US" dirty="0" err="1">
                <a:solidFill>
                  <a:schemeClr val="bg1"/>
                </a:solidFill>
              </a:rPr>
              <a:t>BoosterVersion</a:t>
            </a:r>
            <a:endParaRPr lang="en-US" dirty="0">
              <a:solidFill>
                <a:schemeClr val="bg1"/>
              </a:solidFill>
            </a:endParaRPr>
          </a:p>
          <a:p>
            <a:r>
              <a:rPr lang="en-US" dirty="0">
                <a:solidFill>
                  <a:schemeClr val="bg1"/>
                </a:solidFill>
              </a:rPr>
              <a:t>Payloads between 2000 kg and 5000 kg have the highest success rate</a:t>
            </a:r>
          </a:p>
        </p:txBody>
      </p:sp>
      <p:pic>
        <p:nvPicPr>
          <p:cNvPr id="4" name="Imagem 3" descr="Tela de computador&#10;&#10;Descrição gerada automaticamente">
            <a:extLst>
              <a:ext uri="{FF2B5EF4-FFF2-40B4-BE49-F238E27FC236}">
                <a16:creationId xmlns:a16="http://schemas.microsoft.com/office/drawing/2014/main" id="{82122AB5-7823-BDF3-AB52-79F72C8081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90" y="2113635"/>
            <a:ext cx="4152700" cy="2137870"/>
          </a:xfrm>
          <a:prstGeom prst="rect">
            <a:avLst/>
          </a:prstGeom>
        </p:spPr>
      </p:pic>
      <p:pic>
        <p:nvPicPr>
          <p:cNvPr id="7" name="Imagem 6" descr="Tela de computador&#10;&#10;Descrição gerada automaticamente">
            <a:extLst>
              <a:ext uri="{FF2B5EF4-FFF2-40B4-BE49-F238E27FC236}">
                <a16:creationId xmlns:a16="http://schemas.microsoft.com/office/drawing/2014/main" id="{FC3791DA-10F0-4F22-B665-8C6D05F64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6590" y="2113635"/>
            <a:ext cx="4449317" cy="2290575"/>
          </a:xfrm>
          <a:prstGeom prst="rect">
            <a:avLst/>
          </a:prstGeom>
        </p:spPr>
      </p:pic>
    </p:spTree>
    <p:extLst>
      <p:ext uri="{BB962C8B-B14F-4D97-AF65-F5344CB8AC3E}">
        <p14:creationId xmlns:p14="http://schemas.microsoft.com/office/powerpoint/2010/main" val="344892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EDDAD074-A633-0EFE-4824-CD3BEE658EF7}"/>
              </a:ext>
            </a:extLst>
          </p:cNvPr>
          <p:cNvSpPr/>
          <p:nvPr/>
        </p:nvSpPr>
        <p:spPr>
          <a:xfrm>
            <a:off x="-772675" y="287716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772675" y="3029865"/>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PREDICTIVE ANALYSIS (CLASSIFICATION)</a:t>
            </a:r>
          </a:p>
        </p:txBody>
      </p:sp>
    </p:spTree>
    <p:extLst>
      <p:ext uri="{BB962C8B-B14F-4D97-AF65-F5344CB8AC3E}">
        <p14:creationId xmlns:p14="http://schemas.microsoft.com/office/powerpoint/2010/main" val="27652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noGrp="1" noUngrp="1" noRot="1" noMove="1" noResize="1"/>
          </p:cNvGrpSpPr>
          <p:nvPr/>
        </p:nvGrpSpPr>
        <p:grpSpPr>
          <a:xfrm>
            <a:off x="-1771272" y="281175"/>
            <a:ext cx="12369104" cy="5861405"/>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noGrp="1" noRot="1" noMove="1" noResize="1" noEditPoints="1" noAdjustHandles="1" noChangeArrowheads="1" noChangeShapeType="1"/>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noGrp="1" noRot="1" noMove="1" noResize="1" noEditPoints="1" noAdjustHandles="1" noChangeArrowheads="1" noChangeShapeType="1"/>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CLASSIFICATION ACCURACY USING TRAINING DATA</a:t>
            </a:r>
            <a:endParaRPr lang="pt-BR" sz="3200" dirty="0" err="1">
              <a:solidFill>
                <a:srgbClr val="47A5F3"/>
              </a:solidFill>
            </a:endParaRPr>
          </a:p>
        </p:txBody>
      </p:sp>
      <p:sp>
        <p:nvSpPr>
          <p:cNvPr id="9" name="CaixaDeTexto 8">
            <a:extLst>
              <a:ext uri="{FF2B5EF4-FFF2-40B4-BE49-F238E27FC236}">
                <a16:creationId xmlns:a16="http://schemas.microsoft.com/office/drawing/2014/main" id="{DDE8136F-ACC3-B51B-367E-A1DEB643F8FE}"/>
              </a:ext>
            </a:extLst>
          </p:cNvPr>
          <p:cNvSpPr txBox="1"/>
          <p:nvPr/>
        </p:nvSpPr>
        <p:spPr>
          <a:xfrm>
            <a:off x="6251755" y="1808225"/>
            <a:ext cx="2443280" cy="3182570"/>
          </a:xfrm>
          <a:prstGeom prst="rect">
            <a:avLst/>
          </a:prstGeom>
          <a:noFill/>
          <a:ln>
            <a:noFill/>
          </a:ln>
        </p:spPr>
        <p:txBody>
          <a:bodyPr spcFirstLastPara="1" wrap="square" lIns="91425" tIns="0" rIns="91425" bIns="91425" rtlCol="0" anchor="t" anchorCtr="0">
            <a:noAutofit/>
          </a:bodyPr>
          <a:lstStyle/>
          <a:p>
            <a:pPr>
              <a:buClr>
                <a:srgbClr val="FFFFFF"/>
              </a:buClr>
            </a:pPr>
            <a:r>
              <a:rPr lang="en-US" dirty="0">
                <a:solidFill>
                  <a:schemeClr val="bg1"/>
                </a:solidFill>
              </a:rPr>
              <a:t>The accuracy is extremely close, the models performed approximately the same level of performance and had the same scores and accuracy but, the Decision Tree model outperformed the rest when looking at .</a:t>
            </a:r>
            <a:r>
              <a:rPr lang="en-US" dirty="0" err="1">
                <a:solidFill>
                  <a:schemeClr val="bg1"/>
                </a:solidFill>
              </a:rPr>
              <a:t>best_score</a:t>
            </a:r>
            <a:r>
              <a:rPr lang="en-US" dirty="0">
                <a:solidFill>
                  <a:schemeClr val="bg1"/>
                </a:solidFill>
              </a:rPr>
              <a:t>_</a:t>
            </a:r>
            <a:endParaRPr lang="pt-BR" dirty="0" err="1">
              <a:solidFill>
                <a:schemeClr val="bg1"/>
              </a:solidFill>
            </a:endParaRPr>
          </a:p>
        </p:txBody>
      </p:sp>
      <p:pic>
        <p:nvPicPr>
          <p:cNvPr id="1026" name="Picture 2">
            <a:extLst>
              <a:ext uri="{FF2B5EF4-FFF2-40B4-BE49-F238E27FC236}">
                <a16:creationId xmlns:a16="http://schemas.microsoft.com/office/drawing/2014/main" id="{972BE22D-4A31-F1BF-45F3-0655F2F22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60" y="1808225"/>
            <a:ext cx="5797873" cy="1424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C6455B-5874-8157-FE5C-F5F5D8A8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65" y="3487979"/>
            <a:ext cx="5497380" cy="1374345"/>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B01A000D-F50B-7A33-6FDC-0FC99864B8CA}"/>
              </a:ext>
            </a:extLst>
          </p:cNvPr>
          <p:cNvSpPr/>
          <p:nvPr/>
        </p:nvSpPr>
        <p:spPr>
          <a:xfrm>
            <a:off x="2128720" y="4298703"/>
            <a:ext cx="1374345" cy="305410"/>
          </a:xfrm>
          <a:prstGeom prst="ellipse">
            <a:avLst/>
          </a:prstGeom>
          <a:solidFill>
            <a:schemeClr val="accent1">
              <a:alpha val="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1917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noGrp="1" noUngrp="1" noRot="1" noMove="1" noResize="1"/>
          </p:cNvGrpSpPr>
          <p:nvPr/>
        </p:nvGrpSpPr>
        <p:grpSpPr>
          <a:xfrm>
            <a:off x="-1771272" y="281175"/>
            <a:ext cx="12369104" cy="5861405"/>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noGrp="1" noRot="1" noMove="1" noResize="1" noEditPoints="1" noAdjustHandles="1" noChangeArrowheads="1" noChangeShapeType="1"/>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noGrp="1" noRot="1" noMove="1" noResize="1" noEditPoints="1" noAdjustHandles="1" noChangeArrowheads="1" noChangeShapeType="1"/>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CONFUSION MATRICES</a:t>
            </a:r>
            <a:endParaRPr lang="pt-BR" sz="3200" dirty="0" err="1">
              <a:solidFill>
                <a:srgbClr val="47A5F3"/>
              </a:solidFill>
            </a:endParaRPr>
          </a:p>
        </p:txBody>
      </p:sp>
      <p:sp>
        <p:nvSpPr>
          <p:cNvPr id="9" name="CaixaDeTexto 8">
            <a:extLst>
              <a:ext uri="{FF2B5EF4-FFF2-40B4-BE49-F238E27FC236}">
                <a16:creationId xmlns:a16="http://schemas.microsoft.com/office/drawing/2014/main" id="{DDE8136F-ACC3-B51B-367E-A1DEB643F8FE}"/>
              </a:ext>
            </a:extLst>
          </p:cNvPr>
          <p:cNvSpPr txBox="1"/>
          <p:nvPr/>
        </p:nvSpPr>
        <p:spPr>
          <a:xfrm>
            <a:off x="4877410" y="1655520"/>
            <a:ext cx="3664920" cy="3182570"/>
          </a:xfrm>
          <a:prstGeom prst="rect">
            <a:avLst/>
          </a:prstGeom>
          <a:noFill/>
          <a:ln>
            <a:noFill/>
          </a:ln>
        </p:spPr>
        <p:txBody>
          <a:bodyPr spcFirstLastPara="1" wrap="square" lIns="91425" tIns="0" rIns="91425" bIns="91425" rtlCol="0" anchor="t" anchorCtr="0">
            <a:noAutofit/>
          </a:bodyPr>
          <a:lstStyle/>
          <a:p>
            <a:pPr>
              <a:buClr>
                <a:srgbClr val="FFFFFF"/>
              </a:buClr>
            </a:pPr>
            <a:r>
              <a:rPr lang="en-US" dirty="0">
                <a:solidFill>
                  <a:schemeClr val="bg1"/>
                </a:solidFill>
              </a:rPr>
              <a:t>The confusion matrix, which summarizes the performance of a classification algorithm in this case, had identical results in all matrices.</a:t>
            </a:r>
          </a:p>
          <a:p>
            <a:pPr>
              <a:buClr>
                <a:srgbClr val="FFFFFF"/>
              </a:buClr>
            </a:pPr>
            <a:r>
              <a:rPr lang="en-US" dirty="0">
                <a:solidFill>
                  <a:schemeClr val="bg1"/>
                </a:solidFill>
              </a:rPr>
              <a:t>Both had a false positive (type 1 error), which is not good.</a:t>
            </a:r>
          </a:p>
          <a:p>
            <a:pPr>
              <a:buClr>
                <a:srgbClr val="FFFFFF"/>
              </a:buClr>
            </a:pPr>
            <a:r>
              <a:rPr lang="en-US" dirty="0">
                <a:solidFill>
                  <a:schemeClr val="bg1"/>
                </a:solidFill>
              </a:rPr>
              <a:t>Results:</a:t>
            </a:r>
          </a:p>
          <a:p>
            <a:pPr>
              <a:buClr>
                <a:srgbClr val="FFFFFF"/>
              </a:buClr>
            </a:pPr>
            <a:r>
              <a:rPr lang="en-US" dirty="0">
                <a:solidFill>
                  <a:schemeClr val="bg1"/>
                </a:solidFill>
              </a:rPr>
              <a:t>• 12 true positives</a:t>
            </a:r>
          </a:p>
          <a:p>
            <a:pPr>
              <a:buClr>
                <a:srgbClr val="FFFFFF"/>
              </a:buClr>
            </a:pPr>
            <a:r>
              <a:rPr lang="en-US" dirty="0">
                <a:solidFill>
                  <a:schemeClr val="bg1"/>
                </a:solidFill>
              </a:rPr>
              <a:t>• 3 true negatives</a:t>
            </a:r>
          </a:p>
          <a:p>
            <a:pPr>
              <a:buClr>
                <a:srgbClr val="FFFFFF"/>
              </a:buClr>
            </a:pPr>
            <a:r>
              <a:rPr lang="en-US" b="1" dirty="0">
                <a:solidFill>
                  <a:srgbClr val="C00000"/>
                </a:solidFill>
              </a:rPr>
              <a:t>• 3 false positives</a:t>
            </a:r>
          </a:p>
          <a:p>
            <a:pPr>
              <a:buClr>
                <a:srgbClr val="FFFFFF"/>
              </a:buClr>
            </a:pPr>
            <a:r>
              <a:rPr lang="en-US" dirty="0">
                <a:solidFill>
                  <a:schemeClr val="bg1"/>
                </a:solidFill>
              </a:rPr>
              <a:t>• 0 False Negative</a:t>
            </a:r>
            <a:endParaRPr lang="pt-BR" dirty="0" err="1">
              <a:solidFill>
                <a:schemeClr val="bg1"/>
              </a:solidFill>
            </a:endParaRPr>
          </a:p>
        </p:txBody>
      </p:sp>
      <p:pic>
        <p:nvPicPr>
          <p:cNvPr id="2050" name="Picture 2">
            <a:extLst>
              <a:ext uri="{FF2B5EF4-FFF2-40B4-BE49-F238E27FC236}">
                <a16:creationId xmlns:a16="http://schemas.microsoft.com/office/drawing/2014/main" id="{74876B31-6899-3246-8236-327732995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785" y="1772129"/>
            <a:ext cx="3379647" cy="290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06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b="-19000"/>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EDDAD074-A633-0EFE-4824-CD3BEE658EF7}"/>
              </a:ext>
            </a:extLst>
          </p:cNvPr>
          <p:cNvSpPr/>
          <p:nvPr/>
        </p:nvSpPr>
        <p:spPr>
          <a:xfrm>
            <a:off x="-772675" y="287716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772675" y="3029865"/>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CONCLUSION</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342153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7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p:cNvGrpSpPr>
          <p:nvPr/>
        </p:nvGrpSpPr>
        <p:grpSpPr>
          <a:xfrm>
            <a:off x="-1771272" y="281175"/>
            <a:ext cx="12369104" cy="6108200"/>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CONCLUSION</a:t>
            </a:r>
            <a:endParaRPr lang="pt-BR" sz="3200" dirty="0" err="1">
              <a:solidFill>
                <a:srgbClr val="47A5F3"/>
              </a:solidFill>
            </a:endParaRPr>
          </a:p>
        </p:txBody>
      </p:sp>
      <p:sp>
        <p:nvSpPr>
          <p:cNvPr id="3" name="Fluxograma: Processo 2">
            <a:extLst>
              <a:ext uri="{FF2B5EF4-FFF2-40B4-BE49-F238E27FC236}">
                <a16:creationId xmlns:a16="http://schemas.microsoft.com/office/drawing/2014/main" id="{D9923EC1-FFBE-2B32-6B96-0B9250779E1E}"/>
              </a:ext>
            </a:extLst>
          </p:cNvPr>
          <p:cNvSpPr/>
          <p:nvPr/>
        </p:nvSpPr>
        <p:spPr>
          <a:xfrm>
            <a:off x="601670" y="1655520"/>
            <a:ext cx="1832460" cy="61082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10" name="CaixaDeTexto 9">
            <a:extLst>
              <a:ext uri="{FF2B5EF4-FFF2-40B4-BE49-F238E27FC236}">
                <a16:creationId xmlns:a16="http://schemas.microsoft.com/office/drawing/2014/main" id="{40239136-DDD9-F2AC-002C-9EA19C9EAD5D}"/>
              </a:ext>
            </a:extLst>
          </p:cNvPr>
          <p:cNvSpPr txBox="1"/>
          <p:nvPr/>
        </p:nvSpPr>
        <p:spPr>
          <a:xfrm>
            <a:off x="754375" y="1775840"/>
            <a:ext cx="1527050" cy="369332"/>
          </a:xfrm>
          <a:prstGeom prst="rect">
            <a:avLst/>
          </a:prstGeom>
          <a:noFill/>
          <a:ln>
            <a:noFill/>
          </a:ln>
        </p:spPr>
        <p:txBody>
          <a:bodyPr wrap="square">
            <a:spAutoFit/>
          </a:bodyPr>
          <a:lstStyle/>
          <a:p>
            <a:r>
              <a:rPr lang="pt-BR" b="1" dirty="0"/>
              <a:t> KSC LC-39A: </a:t>
            </a:r>
          </a:p>
        </p:txBody>
      </p:sp>
      <p:cxnSp>
        <p:nvCxnSpPr>
          <p:cNvPr id="12" name="Conector de Seta Reta 11">
            <a:extLst>
              <a:ext uri="{FF2B5EF4-FFF2-40B4-BE49-F238E27FC236}">
                <a16:creationId xmlns:a16="http://schemas.microsoft.com/office/drawing/2014/main" id="{5056125E-AA71-00B1-4197-B2AAE520D1EE}"/>
              </a:ext>
            </a:extLst>
          </p:cNvPr>
          <p:cNvCxnSpPr/>
          <p:nvPr/>
        </p:nvCxnSpPr>
        <p:spPr>
          <a:xfrm>
            <a:off x="2434130" y="1808225"/>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CaixaDeTexto 13">
            <a:extLst>
              <a:ext uri="{FF2B5EF4-FFF2-40B4-BE49-F238E27FC236}">
                <a16:creationId xmlns:a16="http://schemas.microsoft.com/office/drawing/2014/main" id="{ACDA300B-7D90-BF72-E2DC-150AD8136CF6}"/>
              </a:ext>
            </a:extLst>
          </p:cNvPr>
          <p:cNvSpPr txBox="1"/>
          <p:nvPr/>
        </p:nvSpPr>
        <p:spPr>
          <a:xfrm>
            <a:off x="3044950" y="1655520"/>
            <a:ext cx="4123035" cy="307777"/>
          </a:xfrm>
          <a:prstGeom prst="rect">
            <a:avLst/>
          </a:prstGeom>
          <a:noFill/>
          <a:ln>
            <a:noFill/>
          </a:ln>
        </p:spPr>
        <p:txBody>
          <a:bodyPr wrap="square">
            <a:spAutoFit/>
          </a:bodyPr>
          <a:lstStyle/>
          <a:p>
            <a:r>
              <a:rPr lang="en-US" sz="1400" dirty="0">
                <a:solidFill>
                  <a:schemeClr val="bg1"/>
                </a:solidFill>
              </a:rPr>
              <a:t>Highest success rate among launch sites.</a:t>
            </a:r>
            <a:endParaRPr lang="pt-BR" sz="1400" dirty="0">
              <a:solidFill>
                <a:schemeClr val="bg1"/>
              </a:solidFill>
            </a:endParaRPr>
          </a:p>
        </p:txBody>
      </p:sp>
      <p:sp>
        <p:nvSpPr>
          <p:cNvPr id="15" name="CaixaDeTexto 14">
            <a:extLst>
              <a:ext uri="{FF2B5EF4-FFF2-40B4-BE49-F238E27FC236}">
                <a16:creationId xmlns:a16="http://schemas.microsoft.com/office/drawing/2014/main" id="{8011B3E3-B648-AEE0-688F-8F085C10ECCB}"/>
              </a:ext>
            </a:extLst>
          </p:cNvPr>
          <p:cNvSpPr txBox="1"/>
          <p:nvPr/>
        </p:nvSpPr>
        <p:spPr>
          <a:xfrm>
            <a:off x="3044950" y="1960930"/>
            <a:ext cx="4123035" cy="307777"/>
          </a:xfrm>
          <a:prstGeom prst="rect">
            <a:avLst/>
          </a:prstGeom>
          <a:noFill/>
          <a:ln>
            <a:noFill/>
          </a:ln>
        </p:spPr>
        <p:txBody>
          <a:bodyPr wrap="square">
            <a:spAutoFit/>
          </a:bodyPr>
          <a:lstStyle/>
          <a:p>
            <a:r>
              <a:rPr lang="en-US" sz="1400" dirty="0">
                <a:solidFill>
                  <a:schemeClr val="bg1"/>
                </a:solidFill>
              </a:rPr>
              <a:t>100% success rate for launches under 5,500 kg.</a:t>
            </a:r>
            <a:endParaRPr lang="pt-BR" sz="1400" dirty="0">
              <a:solidFill>
                <a:schemeClr val="bg1"/>
              </a:solidFill>
            </a:endParaRPr>
          </a:p>
        </p:txBody>
      </p:sp>
      <p:cxnSp>
        <p:nvCxnSpPr>
          <p:cNvPr id="16" name="Conector de Seta Reta 15">
            <a:extLst>
              <a:ext uri="{FF2B5EF4-FFF2-40B4-BE49-F238E27FC236}">
                <a16:creationId xmlns:a16="http://schemas.microsoft.com/office/drawing/2014/main" id="{5E4D2DE6-4AC9-87B6-D423-3EBE3FCB3F42}"/>
              </a:ext>
            </a:extLst>
          </p:cNvPr>
          <p:cNvCxnSpPr/>
          <p:nvPr/>
        </p:nvCxnSpPr>
        <p:spPr>
          <a:xfrm>
            <a:off x="2434130" y="2113635"/>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Fluxograma: Processo 16">
            <a:extLst>
              <a:ext uri="{FF2B5EF4-FFF2-40B4-BE49-F238E27FC236}">
                <a16:creationId xmlns:a16="http://schemas.microsoft.com/office/drawing/2014/main" id="{E25F31CC-CB82-7A0D-38A5-FCE825392E59}"/>
              </a:ext>
            </a:extLst>
          </p:cNvPr>
          <p:cNvSpPr/>
          <p:nvPr/>
        </p:nvSpPr>
        <p:spPr>
          <a:xfrm>
            <a:off x="601670" y="2402415"/>
            <a:ext cx="1527050" cy="61082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18" name="CaixaDeTexto 17">
            <a:extLst>
              <a:ext uri="{FF2B5EF4-FFF2-40B4-BE49-F238E27FC236}">
                <a16:creationId xmlns:a16="http://schemas.microsoft.com/office/drawing/2014/main" id="{5D93BA35-EBDD-26DA-E369-9546E680892C}"/>
              </a:ext>
            </a:extLst>
          </p:cNvPr>
          <p:cNvSpPr txBox="1"/>
          <p:nvPr/>
        </p:nvSpPr>
        <p:spPr>
          <a:xfrm>
            <a:off x="754375" y="2526594"/>
            <a:ext cx="1527050" cy="369332"/>
          </a:xfrm>
          <a:prstGeom prst="rect">
            <a:avLst/>
          </a:prstGeom>
          <a:noFill/>
          <a:ln>
            <a:noFill/>
          </a:ln>
        </p:spPr>
        <p:txBody>
          <a:bodyPr wrap="square">
            <a:spAutoFit/>
          </a:bodyPr>
          <a:lstStyle/>
          <a:p>
            <a:r>
              <a:rPr lang="pt-BR" b="1" dirty="0"/>
              <a:t> EQUATOR: </a:t>
            </a:r>
          </a:p>
        </p:txBody>
      </p:sp>
      <p:sp>
        <p:nvSpPr>
          <p:cNvPr id="20" name="CaixaDeTexto 19">
            <a:extLst>
              <a:ext uri="{FF2B5EF4-FFF2-40B4-BE49-F238E27FC236}">
                <a16:creationId xmlns:a16="http://schemas.microsoft.com/office/drawing/2014/main" id="{77E1418D-043B-8C00-63A2-25E215F5D08A}"/>
              </a:ext>
            </a:extLst>
          </p:cNvPr>
          <p:cNvSpPr txBox="1"/>
          <p:nvPr/>
        </p:nvSpPr>
        <p:spPr>
          <a:xfrm>
            <a:off x="2739540" y="2340022"/>
            <a:ext cx="5802790" cy="610820"/>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Most launch sites are close to the Equator, because the Earth's rotation speed is greater than in any other part of the planet - and this makes the rockets gain an extra boost, saving fuel.</a:t>
            </a:r>
            <a:endParaRPr lang="pt-BR" sz="1400" dirty="0" err="1">
              <a:solidFill>
                <a:schemeClr val="bg1"/>
              </a:solidFill>
            </a:endParaRPr>
          </a:p>
        </p:txBody>
      </p:sp>
      <p:cxnSp>
        <p:nvCxnSpPr>
          <p:cNvPr id="21" name="Conector de Seta Reta 20">
            <a:extLst>
              <a:ext uri="{FF2B5EF4-FFF2-40B4-BE49-F238E27FC236}">
                <a16:creationId xmlns:a16="http://schemas.microsoft.com/office/drawing/2014/main" id="{1439BF14-9A03-D1FE-D813-705BF56C2CA4}"/>
              </a:ext>
            </a:extLst>
          </p:cNvPr>
          <p:cNvCxnSpPr/>
          <p:nvPr/>
        </p:nvCxnSpPr>
        <p:spPr>
          <a:xfrm>
            <a:off x="2128720" y="2713166"/>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Fluxograma: Processo 21">
            <a:extLst>
              <a:ext uri="{FF2B5EF4-FFF2-40B4-BE49-F238E27FC236}">
                <a16:creationId xmlns:a16="http://schemas.microsoft.com/office/drawing/2014/main" id="{4A7E9B14-8633-4575-AA08-C6BC1859AE64}"/>
              </a:ext>
            </a:extLst>
          </p:cNvPr>
          <p:cNvSpPr/>
          <p:nvPr/>
        </p:nvSpPr>
        <p:spPr>
          <a:xfrm>
            <a:off x="601670" y="3138021"/>
            <a:ext cx="1527050" cy="429589"/>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23" name="CaixaDeTexto 22">
            <a:extLst>
              <a:ext uri="{FF2B5EF4-FFF2-40B4-BE49-F238E27FC236}">
                <a16:creationId xmlns:a16="http://schemas.microsoft.com/office/drawing/2014/main" id="{0D594986-1B0B-8C15-3CA4-19BFC63EBA03}"/>
              </a:ext>
            </a:extLst>
          </p:cNvPr>
          <p:cNvSpPr txBox="1"/>
          <p:nvPr/>
        </p:nvSpPr>
        <p:spPr>
          <a:xfrm>
            <a:off x="754375" y="3160599"/>
            <a:ext cx="1527050" cy="369332"/>
          </a:xfrm>
          <a:prstGeom prst="rect">
            <a:avLst/>
          </a:prstGeom>
          <a:noFill/>
          <a:ln>
            <a:noFill/>
          </a:ln>
        </p:spPr>
        <p:txBody>
          <a:bodyPr wrap="square">
            <a:spAutoFit/>
          </a:bodyPr>
          <a:lstStyle/>
          <a:p>
            <a:r>
              <a:rPr lang="pt-BR" b="1" dirty="0"/>
              <a:t> ORBITS: </a:t>
            </a:r>
          </a:p>
        </p:txBody>
      </p:sp>
      <p:sp>
        <p:nvSpPr>
          <p:cNvPr id="24" name="CaixaDeTexto 23">
            <a:extLst>
              <a:ext uri="{FF2B5EF4-FFF2-40B4-BE49-F238E27FC236}">
                <a16:creationId xmlns:a16="http://schemas.microsoft.com/office/drawing/2014/main" id="{EE1A0ACF-8054-BF35-3F53-8CEF6426E58A}"/>
              </a:ext>
            </a:extLst>
          </p:cNvPr>
          <p:cNvSpPr txBox="1"/>
          <p:nvPr/>
        </p:nvSpPr>
        <p:spPr>
          <a:xfrm>
            <a:off x="2739540" y="3262200"/>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ES-L1, GEO, HEO and SSO have a 100% success rate</a:t>
            </a:r>
            <a:endParaRPr lang="pt-BR" sz="1400" dirty="0" err="1">
              <a:solidFill>
                <a:schemeClr val="bg1"/>
              </a:solidFill>
            </a:endParaRPr>
          </a:p>
        </p:txBody>
      </p:sp>
      <p:cxnSp>
        <p:nvCxnSpPr>
          <p:cNvPr id="25" name="Conector de Seta Reta 24">
            <a:extLst>
              <a:ext uri="{FF2B5EF4-FFF2-40B4-BE49-F238E27FC236}">
                <a16:creationId xmlns:a16="http://schemas.microsoft.com/office/drawing/2014/main" id="{D6F2FC39-2B1C-1C06-0713-18899E0D24D6}"/>
              </a:ext>
            </a:extLst>
          </p:cNvPr>
          <p:cNvCxnSpPr/>
          <p:nvPr/>
        </p:nvCxnSpPr>
        <p:spPr>
          <a:xfrm>
            <a:off x="2128720" y="3358460"/>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Fluxograma: Processo 25">
            <a:extLst>
              <a:ext uri="{FF2B5EF4-FFF2-40B4-BE49-F238E27FC236}">
                <a16:creationId xmlns:a16="http://schemas.microsoft.com/office/drawing/2014/main" id="{F6D8A4B3-D70B-58C7-EB85-BEDE54D747E5}"/>
              </a:ext>
            </a:extLst>
          </p:cNvPr>
          <p:cNvSpPr/>
          <p:nvPr/>
        </p:nvSpPr>
        <p:spPr>
          <a:xfrm>
            <a:off x="601670" y="3675160"/>
            <a:ext cx="1527050" cy="13398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27" name="CaixaDeTexto 26">
            <a:extLst>
              <a:ext uri="{FF2B5EF4-FFF2-40B4-BE49-F238E27FC236}">
                <a16:creationId xmlns:a16="http://schemas.microsoft.com/office/drawing/2014/main" id="{B338617F-9EE4-410E-AA2C-0EE3BE085297}"/>
              </a:ext>
            </a:extLst>
          </p:cNvPr>
          <p:cNvSpPr txBox="1"/>
          <p:nvPr/>
        </p:nvSpPr>
        <p:spPr>
          <a:xfrm>
            <a:off x="788242" y="4155245"/>
            <a:ext cx="1679755" cy="369332"/>
          </a:xfrm>
          <a:prstGeom prst="rect">
            <a:avLst/>
          </a:prstGeom>
          <a:noFill/>
          <a:ln>
            <a:noFill/>
          </a:ln>
        </p:spPr>
        <p:txBody>
          <a:bodyPr wrap="square">
            <a:spAutoFit/>
          </a:bodyPr>
          <a:lstStyle/>
          <a:p>
            <a:r>
              <a:rPr lang="pt-BR" b="1" u="sng" dirty="0"/>
              <a:t>LAUNCH</a:t>
            </a:r>
          </a:p>
        </p:txBody>
      </p:sp>
      <p:sp>
        <p:nvSpPr>
          <p:cNvPr id="28" name="CaixaDeTexto 27">
            <a:extLst>
              <a:ext uri="{FF2B5EF4-FFF2-40B4-BE49-F238E27FC236}">
                <a16:creationId xmlns:a16="http://schemas.microsoft.com/office/drawing/2014/main" id="{2DF9454C-6AAB-FAA1-D069-6989015B9029}"/>
              </a:ext>
            </a:extLst>
          </p:cNvPr>
          <p:cNvSpPr txBox="1"/>
          <p:nvPr/>
        </p:nvSpPr>
        <p:spPr>
          <a:xfrm>
            <a:off x="2739540" y="3720315"/>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Launch success Increases over time</a:t>
            </a:r>
            <a:endParaRPr lang="pt-BR" sz="1400" dirty="0" err="1">
              <a:solidFill>
                <a:schemeClr val="bg1"/>
              </a:solidFill>
            </a:endParaRPr>
          </a:p>
        </p:txBody>
      </p:sp>
      <p:cxnSp>
        <p:nvCxnSpPr>
          <p:cNvPr id="29" name="Conector de Seta Reta 28">
            <a:extLst>
              <a:ext uri="{FF2B5EF4-FFF2-40B4-BE49-F238E27FC236}">
                <a16:creationId xmlns:a16="http://schemas.microsoft.com/office/drawing/2014/main" id="{73D50F38-6CC5-C15A-D16E-D3EAC89469B1}"/>
              </a:ext>
            </a:extLst>
          </p:cNvPr>
          <p:cNvCxnSpPr/>
          <p:nvPr/>
        </p:nvCxnSpPr>
        <p:spPr>
          <a:xfrm>
            <a:off x="2128720" y="3861731"/>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ixaDeTexto 29">
            <a:extLst>
              <a:ext uri="{FF2B5EF4-FFF2-40B4-BE49-F238E27FC236}">
                <a16:creationId xmlns:a16="http://schemas.microsoft.com/office/drawing/2014/main" id="{FC522ADA-6FC1-CD65-63C0-CA98A89859C0}"/>
              </a:ext>
            </a:extLst>
          </p:cNvPr>
          <p:cNvSpPr txBox="1"/>
          <p:nvPr/>
        </p:nvSpPr>
        <p:spPr>
          <a:xfrm>
            <a:off x="2750829" y="3985605"/>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a:solidFill>
                  <a:schemeClr val="bg1"/>
                </a:solidFill>
              </a:rPr>
              <a:t>All the launch sites are close to the coast</a:t>
            </a:r>
            <a:endParaRPr lang="pt-BR" sz="1400" dirty="0" err="1">
              <a:solidFill>
                <a:schemeClr val="bg1"/>
              </a:solidFill>
            </a:endParaRPr>
          </a:p>
        </p:txBody>
      </p:sp>
      <p:cxnSp>
        <p:nvCxnSpPr>
          <p:cNvPr id="31" name="Conector de Seta Reta 30">
            <a:extLst>
              <a:ext uri="{FF2B5EF4-FFF2-40B4-BE49-F238E27FC236}">
                <a16:creationId xmlns:a16="http://schemas.microsoft.com/office/drawing/2014/main" id="{802020C0-3176-BC5A-1A50-365D5A039AD2}"/>
              </a:ext>
            </a:extLst>
          </p:cNvPr>
          <p:cNvCxnSpPr/>
          <p:nvPr/>
        </p:nvCxnSpPr>
        <p:spPr>
          <a:xfrm>
            <a:off x="2140009" y="4127021"/>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aixaDeTexto 31">
            <a:extLst>
              <a:ext uri="{FF2B5EF4-FFF2-40B4-BE49-F238E27FC236}">
                <a16:creationId xmlns:a16="http://schemas.microsoft.com/office/drawing/2014/main" id="{44C5BCFD-BDD6-6199-1612-6BBFE4FC37DF}"/>
              </a:ext>
            </a:extLst>
          </p:cNvPr>
          <p:cNvSpPr txBox="1"/>
          <p:nvPr/>
        </p:nvSpPr>
        <p:spPr>
          <a:xfrm>
            <a:off x="2739540" y="4274083"/>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At all launch sites, the greater the payload mass (kg), the higher the success rate.</a:t>
            </a:r>
            <a:endParaRPr lang="pt-BR" sz="1400" dirty="0" err="1">
              <a:solidFill>
                <a:schemeClr val="bg1"/>
              </a:solidFill>
            </a:endParaRPr>
          </a:p>
        </p:txBody>
      </p:sp>
      <p:cxnSp>
        <p:nvCxnSpPr>
          <p:cNvPr id="33" name="Conector de Seta Reta 32">
            <a:extLst>
              <a:ext uri="{FF2B5EF4-FFF2-40B4-BE49-F238E27FC236}">
                <a16:creationId xmlns:a16="http://schemas.microsoft.com/office/drawing/2014/main" id="{EB1FD9EC-4A4C-B19D-7D93-E580B5CE8A5A}"/>
              </a:ext>
            </a:extLst>
          </p:cNvPr>
          <p:cNvCxnSpPr/>
          <p:nvPr/>
        </p:nvCxnSpPr>
        <p:spPr>
          <a:xfrm>
            <a:off x="2128720" y="4415499"/>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CaixaDeTexto 33">
            <a:extLst>
              <a:ext uri="{FF2B5EF4-FFF2-40B4-BE49-F238E27FC236}">
                <a16:creationId xmlns:a16="http://schemas.microsoft.com/office/drawing/2014/main" id="{DD4ADCE3-862C-9635-8A14-CA7B7694B069}"/>
              </a:ext>
            </a:extLst>
          </p:cNvPr>
          <p:cNvSpPr txBox="1"/>
          <p:nvPr/>
        </p:nvSpPr>
        <p:spPr>
          <a:xfrm>
            <a:off x="2739540" y="4759812"/>
            <a:ext cx="5802790" cy="295033"/>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ES-L1, GEO, HEO and SSO have a 100% success rate</a:t>
            </a:r>
            <a:endParaRPr lang="pt-BR" sz="1400" dirty="0" err="1">
              <a:solidFill>
                <a:schemeClr val="bg1"/>
              </a:solidFill>
            </a:endParaRPr>
          </a:p>
        </p:txBody>
      </p:sp>
      <p:cxnSp>
        <p:nvCxnSpPr>
          <p:cNvPr id="35" name="Conector de Seta Reta 34">
            <a:extLst>
              <a:ext uri="{FF2B5EF4-FFF2-40B4-BE49-F238E27FC236}">
                <a16:creationId xmlns:a16="http://schemas.microsoft.com/office/drawing/2014/main" id="{34F30831-D9EF-7D9A-1BA1-0D65169A0D0E}"/>
              </a:ext>
            </a:extLst>
          </p:cNvPr>
          <p:cNvCxnSpPr>
            <a:cxnSpLocks/>
          </p:cNvCxnSpPr>
          <p:nvPr/>
        </p:nvCxnSpPr>
        <p:spPr>
          <a:xfrm>
            <a:off x="2128720" y="4861413"/>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0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7000" b="24000"/>
          </a:stretch>
        </a:blipFill>
        <a:effectLst/>
      </p:bgPr>
    </p:bg>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1C886C9-D6DD-13E4-3C9B-F1012E714BA2}"/>
              </a:ext>
            </a:extLst>
          </p:cNvPr>
          <p:cNvGrpSpPr/>
          <p:nvPr/>
        </p:nvGrpSpPr>
        <p:grpSpPr>
          <a:xfrm>
            <a:off x="-1688905" y="2724454"/>
            <a:ext cx="12529885" cy="4380611"/>
            <a:chOff x="-1688905" y="433880"/>
            <a:chExt cx="12529885" cy="6671186"/>
          </a:xfrm>
        </p:grpSpPr>
        <p:sp>
          <p:nvSpPr>
            <p:cNvPr id="3" name="Elipse 76">
              <a:extLst>
                <a:ext uri="{FF2B5EF4-FFF2-40B4-BE49-F238E27FC236}">
                  <a16:creationId xmlns:a16="http://schemas.microsoft.com/office/drawing/2014/main" id="{F5CA3BDA-1703-3EF6-9DE3-28DD7950E4A5}"/>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Elipse 76">
              <a:extLst>
                <a:ext uri="{FF2B5EF4-FFF2-40B4-BE49-F238E27FC236}">
                  <a16:creationId xmlns:a16="http://schemas.microsoft.com/office/drawing/2014/main" id="{4AC468F5-6DF5-70A1-5A9D-179F986B3427}"/>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7" name="Google Shape;2618;p60">
            <a:extLst>
              <a:ext uri="{FF2B5EF4-FFF2-40B4-BE49-F238E27FC236}">
                <a16:creationId xmlns:a16="http://schemas.microsoft.com/office/drawing/2014/main" id="{F258EA14-3FDE-8451-3C48-5C8396A5C50B}"/>
              </a:ext>
            </a:extLst>
          </p:cNvPr>
          <p:cNvSpPr txBox="1">
            <a:spLocks/>
          </p:cNvSpPr>
          <p:nvPr/>
        </p:nvSpPr>
        <p:spPr>
          <a:xfrm>
            <a:off x="907080" y="37933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noProof="0" dirty="0">
                <a:solidFill>
                  <a:srgbClr val="47A5F3"/>
                </a:solidFill>
                <a:latin typeface="+mj-lt"/>
              </a:rPr>
              <a:t>METHODOLOGY</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9000" t="-9000" r="-1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536200" y="-2162107"/>
            <a:ext cx="9419879"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3200" b="0" i="0" u="none" strike="noStrike" kern="0" cap="none" spc="0" normalizeH="0" baseline="0" noProof="0" dirty="0">
                <a:ln>
                  <a:noFill/>
                </a:ln>
                <a:solidFill>
                  <a:srgbClr val="47A5F3"/>
                </a:solidFill>
                <a:effectLst/>
                <a:uLnTx/>
                <a:uFillTx/>
                <a:latin typeface="+mj-lt"/>
                <a:sym typeface="Aldrich"/>
              </a:rPr>
              <a:t>METHODOLOGY</a:t>
            </a:r>
          </a:p>
        </p:txBody>
      </p:sp>
      <p:sp>
        <p:nvSpPr>
          <p:cNvPr id="2" name="CaixaDeTexto 1">
            <a:extLst>
              <a:ext uri="{FF2B5EF4-FFF2-40B4-BE49-F238E27FC236}">
                <a16:creationId xmlns:a16="http://schemas.microsoft.com/office/drawing/2014/main" id="{3E9203B6-7A59-FB1B-F1DB-D766EAA23684}"/>
              </a:ext>
            </a:extLst>
          </p:cNvPr>
          <p:cNvSpPr txBox="1"/>
          <p:nvPr/>
        </p:nvSpPr>
        <p:spPr>
          <a:xfrm>
            <a:off x="0" y="1655521"/>
            <a:ext cx="6709870" cy="2559162"/>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SpaceX launch datasets collected via SpaceX REST API, giving us data such as: </a:t>
            </a:r>
          </a:p>
          <a:p>
            <a:pPr marL="914400" marR="0" lvl="1" indent="-317500" algn="l" defTabSz="914400" rtl="0" eaLnBrk="1" fontAlgn="auto" latinLnBrk="0" hangingPunct="1">
              <a:lnSpc>
                <a:spcPct val="115000"/>
              </a:lnSpc>
              <a:spcBef>
                <a:spcPts val="0"/>
              </a:spcBef>
              <a:spcAft>
                <a:spcPts val="0"/>
              </a:spcAft>
              <a:buClr>
                <a:srgbClr val="FFFFFF"/>
              </a:buClr>
              <a:buSzPts val="1400"/>
              <a:buFont typeface="Anaheim"/>
              <a:buChar char="○"/>
              <a:tabLst/>
              <a:defRPr/>
            </a:pPr>
            <a:r>
              <a:rPr kumimoji="0" lang="en-US" sz="1400" b="0" i="0" u="none" strike="noStrike" kern="0" cap="none" spc="0" normalizeH="0" baseline="0" noProof="0" dirty="0">
                <a:ln>
                  <a:noFill/>
                </a:ln>
                <a:solidFill>
                  <a:srgbClr val="FFFFFF"/>
                </a:solidFill>
                <a:effectLst/>
                <a:uLnTx/>
                <a:uFillTx/>
                <a:cs typeface="Bai Jamjuree"/>
                <a:sym typeface="Bai Jamjuree"/>
              </a:rPr>
              <a:t>Launch, rockets used, useful carga, launch sites, launch and landing specifications and whether or not there was success in returning the first phase of the rocket.</a:t>
            </a:r>
          </a:p>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Using this data we can predict what are the chances of successful return of the first phase of the rocket.</a:t>
            </a:r>
          </a:p>
          <a:p>
            <a:pPr marL="13970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SpaceX REST API endpoints, or URLs, start with api.spacexdata.com/v4/.</a:t>
            </a:r>
          </a:p>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Another data source to obtain Falcon 9 launch data is Wikipedia using Beauty Soup.</a:t>
            </a:r>
            <a:endParaRPr kumimoji="0" lang="pt-BR" sz="1600" b="0" i="0" u="none" strike="noStrike" kern="0" cap="none" spc="0" normalizeH="0" baseline="0" noProof="0" dirty="0">
              <a:ln>
                <a:noFill/>
              </a:ln>
              <a:solidFill>
                <a:srgbClr val="FFFFFF"/>
              </a:solidFill>
              <a:effectLst/>
              <a:uLnTx/>
              <a:uFillTx/>
              <a:cs typeface="Bai Jamjuree"/>
              <a:sym typeface="Bai Jamjuree"/>
            </a:endParaRPr>
          </a:p>
        </p:txBody>
      </p:sp>
    </p:spTree>
    <p:extLst>
      <p:ext uri="{BB962C8B-B14F-4D97-AF65-F5344CB8AC3E}">
        <p14:creationId xmlns:p14="http://schemas.microsoft.com/office/powerpoint/2010/main" val="94214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49000" b="-3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3200" b="0" i="0" u="none" strike="noStrike" kern="0" cap="none" spc="0" normalizeH="0" baseline="0" noProof="0" dirty="0">
                <a:ln>
                  <a:noFill/>
                </a:ln>
                <a:solidFill>
                  <a:srgbClr val="47A5F3"/>
                </a:solidFill>
                <a:effectLst/>
                <a:uLnTx/>
                <a:uFillTx/>
                <a:latin typeface="+mj-lt"/>
                <a:sym typeface="Aldrich"/>
              </a:rPr>
              <a:t>DATA COLLETION – SPACE</a:t>
            </a:r>
            <a:r>
              <a:rPr lang="pt-BR" sz="3200" kern="0" dirty="0">
                <a:solidFill>
                  <a:srgbClr val="47A5F3"/>
                </a:solidFill>
                <a:latin typeface="+mj-lt"/>
              </a:rPr>
              <a:t>X </a:t>
            </a:r>
            <a:r>
              <a:rPr kumimoji="0" lang="pt-BR" sz="3200" b="0" i="0" u="none" strike="noStrike" kern="0" cap="none" spc="0" normalizeH="0" baseline="0" noProof="0" dirty="0">
                <a:ln>
                  <a:noFill/>
                </a:ln>
                <a:solidFill>
                  <a:srgbClr val="47A5F3"/>
                </a:solidFill>
                <a:effectLst/>
                <a:uLnTx/>
                <a:uFillTx/>
                <a:latin typeface="+mj-lt"/>
                <a:sym typeface="Aldrich"/>
              </a:rPr>
              <a:t>API</a:t>
            </a: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1059785" y="1960930"/>
            <a:ext cx="6413610" cy="2862322"/>
          </a:xfrm>
          <a:prstGeom prst="rect">
            <a:avLst/>
          </a:prstGeom>
          <a:noFill/>
        </p:spPr>
        <p:txBody>
          <a:bodyPr wrap="square" rtlCol="0">
            <a:spAutoFit/>
          </a:bodyPr>
          <a:lstStyle/>
          <a:p>
            <a:r>
              <a:rPr lang="en-US" dirty="0">
                <a:solidFill>
                  <a:schemeClr val="bg1"/>
                </a:solidFill>
              </a:rPr>
              <a:t>• Request data from SpaceX API (rocket launch data) ;</a:t>
            </a:r>
          </a:p>
          <a:p>
            <a:r>
              <a:rPr lang="en-US" dirty="0">
                <a:solidFill>
                  <a:schemeClr val="bg1"/>
                </a:solidFill>
              </a:rPr>
              <a:t>• Decode response using .</a:t>
            </a:r>
            <a:r>
              <a:rPr lang="en-US" dirty="0" err="1">
                <a:solidFill>
                  <a:schemeClr val="bg1"/>
                </a:solidFill>
              </a:rPr>
              <a:t>json</a:t>
            </a:r>
            <a:r>
              <a:rPr lang="en-US" dirty="0">
                <a:solidFill>
                  <a:schemeClr val="bg1"/>
                </a:solidFill>
              </a:rPr>
              <a:t>() and convert to a </a:t>
            </a:r>
            <a:r>
              <a:rPr lang="en-US" dirty="0" err="1">
                <a:solidFill>
                  <a:schemeClr val="bg1"/>
                </a:solidFill>
              </a:rPr>
              <a:t>dataframe</a:t>
            </a:r>
            <a:r>
              <a:rPr lang="en-US" dirty="0">
                <a:solidFill>
                  <a:schemeClr val="bg1"/>
                </a:solidFill>
              </a:rPr>
              <a:t> using .</a:t>
            </a:r>
            <a:r>
              <a:rPr lang="en-US" dirty="0" err="1">
                <a:solidFill>
                  <a:schemeClr val="bg1"/>
                </a:solidFill>
              </a:rPr>
              <a:t>json_normalize</a:t>
            </a:r>
            <a:r>
              <a:rPr lang="en-US" dirty="0">
                <a:solidFill>
                  <a:schemeClr val="bg1"/>
                </a:solidFill>
              </a:rPr>
              <a:t>(); </a:t>
            </a:r>
          </a:p>
          <a:p>
            <a:r>
              <a:rPr lang="en-US" dirty="0">
                <a:solidFill>
                  <a:schemeClr val="bg1"/>
                </a:solidFill>
              </a:rPr>
              <a:t>• Request information about the launches from SpaceX API using custom functions; </a:t>
            </a:r>
          </a:p>
          <a:p>
            <a:r>
              <a:rPr lang="en-US" dirty="0">
                <a:solidFill>
                  <a:schemeClr val="bg1"/>
                </a:solidFill>
              </a:rPr>
              <a:t>• Create dictionary from the data; </a:t>
            </a:r>
          </a:p>
          <a:p>
            <a:r>
              <a:rPr lang="en-US" dirty="0">
                <a:solidFill>
                  <a:schemeClr val="bg1"/>
                </a:solidFill>
              </a:rPr>
              <a:t>• Create </a:t>
            </a:r>
            <a:r>
              <a:rPr lang="en-US" dirty="0" err="1">
                <a:solidFill>
                  <a:schemeClr val="bg1"/>
                </a:solidFill>
              </a:rPr>
              <a:t>dataframe</a:t>
            </a:r>
            <a:r>
              <a:rPr lang="en-US" dirty="0">
                <a:solidFill>
                  <a:schemeClr val="bg1"/>
                </a:solidFill>
              </a:rPr>
              <a:t> from the dictionary; </a:t>
            </a:r>
          </a:p>
          <a:p>
            <a:r>
              <a:rPr lang="en-US" dirty="0">
                <a:solidFill>
                  <a:schemeClr val="bg1"/>
                </a:solidFill>
              </a:rPr>
              <a:t>• Filter </a:t>
            </a:r>
            <a:r>
              <a:rPr lang="en-US" dirty="0" err="1">
                <a:solidFill>
                  <a:schemeClr val="bg1"/>
                </a:solidFill>
              </a:rPr>
              <a:t>dataframe</a:t>
            </a:r>
            <a:r>
              <a:rPr lang="en-US" dirty="0">
                <a:solidFill>
                  <a:schemeClr val="bg1"/>
                </a:solidFill>
              </a:rPr>
              <a:t> to contain only Falcon 9 launches; </a:t>
            </a:r>
          </a:p>
          <a:p>
            <a:r>
              <a:rPr lang="en-US" dirty="0">
                <a:solidFill>
                  <a:schemeClr val="bg1"/>
                </a:solidFill>
              </a:rPr>
              <a:t>• Replace missing values of Payload Mass with calculated .mean() </a:t>
            </a:r>
          </a:p>
          <a:p>
            <a:r>
              <a:rPr lang="en-US" dirty="0">
                <a:solidFill>
                  <a:schemeClr val="bg1"/>
                </a:solidFill>
              </a:rPr>
              <a:t>• Export data to csv file.</a:t>
            </a:r>
            <a:endParaRPr lang="pt-BR" dirty="0">
              <a:solidFill>
                <a:schemeClr val="bg1"/>
              </a:solidFill>
            </a:endParaRPr>
          </a:p>
        </p:txBody>
      </p:sp>
    </p:spTree>
    <p:extLst>
      <p:ext uri="{BB962C8B-B14F-4D97-AF65-F5344CB8AC3E}">
        <p14:creationId xmlns:p14="http://schemas.microsoft.com/office/powerpoint/2010/main" val="21244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4000" b="17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COLLECTION - Web </a:t>
            </a:r>
            <a:r>
              <a:rPr lang="pt-BR" sz="3200" dirty="0" err="1">
                <a:solidFill>
                  <a:srgbClr val="47A5F3"/>
                </a:solidFill>
                <a:latin typeface="+mj-lt"/>
              </a:rPr>
              <a:t>Scraping</a:t>
            </a:r>
            <a:r>
              <a:rPr lang="pt-BR" sz="3200" dirty="0">
                <a:solidFill>
                  <a:srgbClr val="47A5F3"/>
                </a:solidFill>
                <a:latin typeface="+mj-lt"/>
              </a:rPr>
              <a:t> </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1517900" y="2113635"/>
            <a:ext cx="6413610" cy="2031325"/>
          </a:xfrm>
          <a:prstGeom prst="rect">
            <a:avLst/>
          </a:prstGeom>
          <a:noFill/>
        </p:spPr>
        <p:txBody>
          <a:bodyPr wrap="square" rtlCol="0">
            <a:spAutoFit/>
          </a:bodyPr>
          <a:lstStyle/>
          <a:p>
            <a:r>
              <a:rPr lang="pt-BR" dirty="0">
                <a:solidFill>
                  <a:schemeClr val="bg1"/>
                </a:solidFill>
              </a:rPr>
              <a:t>• </a:t>
            </a:r>
            <a:r>
              <a:rPr lang="pt-BR" dirty="0" err="1">
                <a:solidFill>
                  <a:schemeClr val="bg1"/>
                </a:solidFill>
              </a:rPr>
              <a:t>Request</a:t>
            </a:r>
            <a:r>
              <a:rPr lang="pt-BR" dirty="0">
                <a:solidFill>
                  <a:schemeClr val="bg1"/>
                </a:solidFill>
              </a:rPr>
              <a:t> data (Falcon 9 </a:t>
            </a:r>
            <a:r>
              <a:rPr lang="pt-BR" dirty="0" err="1">
                <a:solidFill>
                  <a:schemeClr val="bg1"/>
                </a:solidFill>
              </a:rPr>
              <a:t>launch</a:t>
            </a:r>
            <a:r>
              <a:rPr lang="pt-BR" dirty="0">
                <a:solidFill>
                  <a:schemeClr val="bg1"/>
                </a:solidFill>
              </a:rPr>
              <a:t> data) from Wikipedia;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BeautifulSoup</a:t>
            </a:r>
            <a:r>
              <a:rPr lang="pt-BR" dirty="0">
                <a:solidFill>
                  <a:schemeClr val="bg1"/>
                </a:solidFill>
              </a:rPr>
              <a:t> </a:t>
            </a:r>
            <a:r>
              <a:rPr lang="pt-BR" dirty="0" err="1">
                <a:solidFill>
                  <a:schemeClr val="bg1"/>
                </a:solidFill>
              </a:rPr>
              <a:t>object</a:t>
            </a:r>
            <a:r>
              <a:rPr lang="pt-BR" dirty="0">
                <a:solidFill>
                  <a:schemeClr val="bg1"/>
                </a:solidFill>
              </a:rPr>
              <a:t> from HTML response;</a:t>
            </a:r>
          </a:p>
          <a:p>
            <a:r>
              <a:rPr lang="pt-BR" dirty="0">
                <a:solidFill>
                  <a:schemeClr val="bg1"/>
                </a:solidFill>
              </a:rPr>
              <a:t>• </a:t>
            </a:r>
            <a:r>
              <a:rPr lang="pt-BR" dirty="0" err="1">
                <a:solidFill>
                  <a:schemeClr val="bg1"/>
                </a:solidFill>
              </a:rPr>
              <a:t>Extract</a:t>
            </a:r>
            <a:r>
              <a:rPr lang="pt-BR" dirty="0">
                <a:solidFill>
                  <a:schemeClr val="bg1"/>
                </a:solidFill>
              </a:rPr>
              <a:t> </a:t>
            </a:r>
            <a:r>
              <a:rPr lang="pt-BR" dirty="0" err="1">
                <a:solidFill>
                  <a:schemeClr val="bg1"/>
                </a:solidFill>
              </a:rPr>
              <a:t>column</a:t>
            </a:r>
            <a:r>
              <a:rPr lang="pt-BR" dirty="0">
                <a:solidFill>
                  <a:schemeClr val="bg1"/>
                </a:solidFill>
              </a:rPr>
              <a:t> </a:t>
            </a:r>
            <a:r>
              <a:rPr lang="pt-BR" dirty="0" err="1">
                <a:solidFill>
                  <a:schemeClr val="bg1"/>
                </a:solidFill>
              </a:rPr>
              <a:t>names</a:t>
            </a:r>
            <a:r>
              <a:rPr lang="pt-BR" dirty="0">
                <a:solidFill>
                  <a:schemeClr val="bg1"/>
                </a:solidFill>
              </a:rPr>
              <a:t> from HTML </a:t>
            </a:r>
            <a:r>
              <a:rPr lang="pt-BR" dirty="0" err="1">
                <a:solidFill>
                  <a:schemeClr val="bg1"/>
                </a:solidFill>
              </a:rPr>
              <a:t>table</a:t>
            </a:r>
            <a:r>
              <a:rPr lang="pt-BR" dirty="0">
                <a:solidFill>
                  <a:schemeClr val="bg1"/>
                </a:solidFill>
              </a:rPr>
              <a:t> header; </a:t>
            </a:r>
          </a:p>
          <a:p>
            <a:r>
              <a:rPr lang="pt-BR" dirty="0">
                <a:solidFill>
                  <a:schemeClr val="bg1"/>
                </a:solidFill>
              </a:rPr>
              <a:t>• </a:t>
            </a:r>
            <a:r>
              <a:rPr lang="pt-BR" dirty="0" err="1">
                <a:solidFill>
                  <a:schemeClr val="bg1"/>
                </a:solidFill>
              </a:rPr>
              <a:t>Collect</a:t>
            </a:r>
            <a:r>
              <a:rPr lang="pt-BR" dirty="0">
                <a:solidFill>
                  <a:schemeClr val="bg1"/>
                </a:solidFill>
              </a:rPr>
              <a:t> data from </a:t>
            </a:r>
            <a:r>
              <a:rPr lang="pt-BR" dirty="0" err="1">
                <a:solidFill>
                  <a:schemeClr val="bg1"/>
                </a:solidFill>
              </a:rPr>
              <a:t>parsing</a:t>
            </a:r>
            <a:r>
              <a:rPr lang="pt-BR" dirty="0">
                <a:solidFill>
                  <a:schemeClr val="bg1"/>
                </a:solidFill>
              </a:rPr>
              <a:t> HTML </a:t>
            </a:r>
            <a:r>
              <a:rPr lang="pt-BR" dirty="0" err="1">
                <a:solidFill>
                  <a:schemeClr val="bg1"/>
                </a:solidFill>
              </a:rPr>
              <a:t>tables</a:t>
            </a:r>
            <a:r>
              <a:rPr lang="pt-BR" dirty="0">
                <a:solidFill>
                  <a:schemeClr val="bg1"/>
                </a:solidFill>
              </a:rPr>
              <a:t>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dictionary</a:t>
            </a:r>
            <a:r>
              <a:rPr lang="pt-BR" dirty="0">
                <a:solidFill>
                  <a:schemeClr val="bg1"/>
                </a:solidFill>
              </a:rPr>
              <a:t> from </a:t>
            </a:r>
            <a:r>
              <a:rPr lang="pt-BR" dirty="0" err="1">
                <a:solidFill>
                  <a:schemeClr val="bg1"/>
                </a:solidFill>
              </a:rPr>
              <a:t>the</a:t>
            </a:r>
            <a:r>
              <a:rPr lang="pt-BR" dirty="0">
                <a:solidFill>
                  <a:schemeClr val="bg1"/>
                </a:solidFill>
              </a:rPr>
              <a:t> data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dataframe</a:t>
            </a:r>
            <a:r>
              <a:rPr lang="pt-BR" dirty="0">
                <a:solidFill>
                  <a:schemeClr val="bg1"/>
                </a:solidFill>
              </a:rPr>
              <a:t> from </a:t>
            </a:r>
            <a:r>
              <a:rPr lang="pt-BR" dirty="0" err="1">
                <a:solidFill>
                  <a:schemeClr val="bg1"/>
                </a:solidFill>
              </a:rPr>
              <a:t>the</a:t>
            </a:r>
            <a:r>
              <a:rPr lang="pt-BR" dirty="0">
                <a:solidFill>
                  <a:schemeClr val="bg1"/>
                </a:solidFill>
              </a:rPr>
              <a:t> </a:t>
            </a:r>
            <a:r>
              <a:rPr lang="pt-BR" dirty="0" err="1">
                <a:solidFill>
                  <a:schemeClr val="bg1"/>
                </a:solidFill>
              </a:rPr>
              <a:t>dictionary</a:t>
            </a:r>
            <a:r>
              <a:rPr lang="pt-BR" dirty="0">
                <a:solidFill>
                  <a:schemeClr val="bg1"/>
                </a:solidFill>
              </a:rPr>
              <a:t> ;</a:t>
            </a:r>
          </a:p>
          <a:p>
            <a:r>
              <a:rPr lang="pt-BR" dirty="0">
                <a:solidFill>
                  <a:schemeClr val="bg1"/>
                </a:solidFill>
              </a:rPr>
              <a:t>• </a:t>
            </a:r>
            <a:r>
              <a:rPr lang="pt-BR" dirty="0" err="1">
                <a:solidFill>
                  <a:schemeClr val="bg1"/>
                </a:solidFill>
              </a:rPr>
              <a:t>Export</a:t>
            </a:r>
            <a:r>
              <a:rPr lang="pt-BR" dirty="0">
                <a:solidFill>
                  <a:schemeClr val="bg1"/>
                </a:solidFill>
              </a:rPr>
              <a:t> data </a:t>
            </a:r>
            <a:r>
              <a:rPr lang="pt-BR" dirty="0" err="1">
                <a:solidFill>
                  <a:schemeClr val="bg1"/>
                </a:solidFill>
              </a:rPr>
              <a:t>to</a:t>
            </a:r>
            <a:r>
              <a:rPr lang="pt-BR" dirty="0">
                <a:solidFill>
                  <a:schemeClr val="bg1"/>
                </a:solidFill>
              </a:rPr>
              <a:t> </a:t>
            </a:r>
            <a:r>
              <a:rPr lang="pt-BR" dirty="0" err="1">
                <a:solidFill>
                  <a:schemeClr val="bg1"/>
                </a:solidFill>
              </a:rPr>
              <a:t>csv</a:t>
            </a:r>
            <a:r>
              <a:rPr lang="pt-BR" dirty="0">
                <a:solidFill>
                  <a:schemeClr val="bg1"/>
                </a:solidFill>
              </a:rPr>
              <a:t> file.</a:t>
            </a:r>
          </a:p>
        </p:txBody>
      </p:sp>
    </p:spTree>
    <p:extLst>
      <p:ext uri="{BB962C8B-B14F-4D97-AF65-F5344CB8AC3E}">
        <p14:creationId xmlns:p14="http://schemas.microsoft.com/office/powerpoint/2010/main" val="4478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WRANGLING</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296260" y="2113635"/>
            <a:ext cx="8246070" cy="1754326"/>
          </a:xfrm>
          <a:prstGeom prst="rect">
            <a:avLst/>
          </a:prstGeom>
          <a:noFill/>
        </p:spPr>
        <p:txBody>
          <a:bodyPr wrap="square" rtlCol="0">
            <a:spAutoFit/>
          </a:bodyPr>
          <a:lstStyle/>
          <a:p>
            <a:pPr marL="285750" indent="-285750">
              <a:buFont typeface="Arial" panose="020B0604020202020204" pitchFamily="34" charset="0"/>
              <a:buChar char="•"/>
            </a:pPr>
            <a:r>
              <a:rPr lang="pt-BR" dirty="0" err="1">
                <a:solidFill>
                  <a:schemeClr val="bg1"/>
                </a:solidFill>
              </a:rPr>
              <a:t>Perform</a:t>
            </a:r>
            <a:r>
              <a:rPr lang="pt-BR" dirty="0">
                <a:solidFill>
                  <a:schemeClr val="bg1"/>
                </a:solidFill>
              </a:rPr>
              <a:t> EDA </a:t>
            </a:r>
            <a:r>
              <a:rPr lang="pt-BR" dirty="0" err="1">
                <a:solidFill>
                  <a:schemeClr val="bg1"/>
                </a:solidFill>
              </a:rPr>
              <a:t>and</a:t>
            </a:r>
            <a:r>
              <a:rPr lang="pt-BR" dirty="0">
                <a:solidFill>
                  <a:schemeClr val="bg1"/>
                </a:solidFill>
              </a:rPr>
              <a:t> determine data </a:t>
            </a:r>
            <a:r>
              <a:rPr lang="pt-BR" dirty="0" err="1">
                <a:solidFill>
                  <a:schemeClr val="bg1"/>
                </a:solidFill>
              </a:rPr>
              <a:t>labels</a:t>
            </a:r>
            <a:r>
              <a:rPr lang="pt-BR" dirty="0">
                <a:solidFill>
                  <a:schemeClr val="bg1"/>
                </a:solidFill>
              </a:rPr>
              <a:t>;</a:t>
            </a:r>
          </a:p>
          <a:p>
            <a:pPr marL="285750" indent="-285750">
              <a:buFont typeface="Arial" panose="020B0604020202020204" pitchFamily="34" charset="0"/>
              <a:buChar char="•"/>
            </a:pPr>
            <a:r>
              <a:rPr lang="en-US" dirty="0">
                <a:solidFill>
                  <a:schemeClr val="bg1"/>
                </a:solidFill>
              </a:rPr>
              <a:t>Calculate number of:</a:t>
            </a:r>
          </a:p>
          <a:p>
            <a:pPr marL="742950" lvl="1" indent="-285750">
              <a:buFont typeface="Courier New" panose="02070309020205020404" pitchFamily="49" charset="0"/>
              <a:buChar char="o"/>
            </a:pPr>
            <a:r>
              <a:rPr lang="en-US" dirty="0">
                <a:solidFill>
                  <a:schemeClr val="bg1"/>
                </a:solidFill>
              </a:rPr>
              <a:t>launches for each site,  occurrence of orbit, and occurrence of mission outcome per orbit type;</a:t>
            </a:r>
          </a:p>
          <a:p>
            <a:pPr marL="285750" indent="-285750">
              <a:buFont typeface="Arial" panose="020B0604020202020204" pitchFamily="34" charset="0"/>
              <a:buChar char="•"/>
            </a:pPr>
            <a:r>
              <a:rPr lang="en-US" dirty="0">
                <a:solidFill>
                  <a:schemeClr val="bg1"/>
                </a:solidFill>
              </a:rPr>
              <a:t>Create binary landing outcome column (dependent variable)</a:t>
            </a:r>
          </a:p>
          <a:p>
            <a:pPr marL="285750" indent="-285750">
              <a:buFont typeface="Arial" panose="020B0604020202020204" pitchFamily="34" charset="0"/>
              <a:buChar char="•"/>
            </a:pPr>
            <a:r>
              <a:rPr lang="en-US" dirty="0">
                <a:solidFill>
                  <a:schemeClr val="bg1"/>
                </a:solidFill>
              </a:rPr>
              <a:t>Export data to csv file</a:t>
            </a:r>
            <a:endParaRPr lang="pt-BR" dirty="0">
              <a:solidFill>
                <a:schemeClr val="bg1"/>
              </a:solidFill>
            </a:endParaRPr>
          </a:p>
        </p:txBody>
      </p:sp>
    </p:spTree>
    <p:extLst>
      <p:ext uri="{BB962C8B-B14F-4D97-AF65-F5344CB8AC3E}">
        <p14:creationId xmlns:p14="http://schemas.microsoft.com/office/powerpoint/2010/main" val="283334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0" rIns="91425" bIns="91425" anchor="t" anchorCtr="0">
        <a:noAutofit/>
      </a:bodyPr>
      <a:lstStyle>
        <a:defPPr algn="r">
          <a:buClr>
            <a:srgbClr val="FFFFFF"/>
          </a:buClr>
          <a:defRPr sz="3200" dirty="0" err="1">
            <a:solidFill>
              <a:srgbClr val="47A5F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2186</Words>
  <Application>Microsoft Office PowerPoint</Application>
  <PresentationFormat>Apresentação na tela (16:9)</PresentationFormat>
  <Paragraphs>237</Paragraphs>
  <Slides>45</Slides>
  <Notes>2</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45</vt:i4>
      </vt:variant>
    </vt:vector>
  </HeadingPairs>
  <TitlesOfParts>
    <vt:vector size="55" baseType="lpstr">
      <vt:lpstr>Aharoni</vt:lpstr>
      <vt:lpstr>Aldrich</vt:lpstr>
      <vt:lpstr>Anaheim</vt:lpstr>
      <vt:lpstr>-apple-system</vt:lpstr>
      <vt:lpstr>Arial</vt:lpstr>
      <vt:lpstr>Bai Jamjuree</vt:lpstr>
      <vt:lpstr>Calibri</vt:lpstr>
      <vt:lpstr>Courier New</vt:lpstr>
      <vt:lpstr>Wingdings</vt:lpstr>
      <vt:lpstr>Office Theme</vt:lpstr>
      <vt:lpstr>IBM Data Science Capstone  Project – SpaceY  Price for Each Launch </vt:lpstr>
      <vt:lpstr>Apresentação do PowerPoint</vt:lpstr>
      <vt:lpstr>EXECUTIVE SUMMARY</vt:lpstr>
      <vt:lpstr>Apresentação do PowerPoint</vt:lpstr>
      <vt:lpstr>Apresentação do PowerPoint</vt:lpstr>
      <vt:lpstr>METHODOLOGY</vt:lpstr>
      <vt:lpstr>Apresentação do PowerPoint</vt:lpstr>
      <vt:lpstr>Apresentação do PowerPoint</vt:lpstr>
      <vt:lpstr>Apresentação do PowerPoint</vt:lpstr>
      <vt:lpstr>Apresentação do PowerPoint</vt:lpstr>
      <vt:lpstr>EDA WITH VISUALIZATION - CHARTS</vt:lpstr>
      <vt:lpstr>EDA WITH SQL</vt:lpstr>
      <vt:lpstr>Apresentação do PowerPoint</vt:lpstr>
      <vt:lpstr>Apresentação do PowerPoint</vt:lpstr>
      <vt:lpstr>PREDICTIVE ANALYSIS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2023-06-19T14:56:57Z</dcterms:modified>
</cp:coreProperties>
</file>